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22"/>
  </p:notesMasterIdLst>
  <p:handoutMasterIdLst>
    <p:handoutMasterId r:id="rId23"/>
  </p:handoutMasterIdLst>
  <p:sldIdLst>
    <p:sldId id="1264" r:id="rId2"/>
    <p:sldId id="1265" r:id="rId3"/>
    <p:sldId id="1249" r:id="rId4"/>
    <p:sldId id="1282" r:id="rId5"/>
    <p:sldId id="1277" r:id="rId6"/>
    <p:sldId id="1241" r:id="rId7"/>
    <p:sldId id="1242" r:id="rId8"/>
    <p:sldId id="1283" r:id="rId9"/>
    <p:sldId id="1278" r:id="rId10"/>
    <p:sldId id="1284" r:id="rId11"/>
    <p:sldId id="1280" r:id="rId12"/>
    <p:sldId id="1281" r:id="rId13"/>
    <p:sldId id="1160" r:id="rId14"/>
    <p:sldId id="725" r:id="rId15"/>
    <p:sldId id="726" r:id="rId16"/>
    <p:sldId id="727" r:id="rId17"/>
    <p:sldId id="729" r:id="rId18"/>
    <p:sldId id="1276" r:id="rId19"/>
    <p:sldId id="1233" r:id="rId20"/>
    <p:sldId id="1168" r:id="rId21"/>
  </p:sldIdLst>
  <p:sldSz cx="9906000" cy="6858000" type="A4"/>
  <p:notesSz cx="7019925" cy="9305925"/>
  <p:custDataLst>
    <p:tags r:id="rId24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5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78619" algn="ctr" rtl="0" fontAlgn="base">
      <a:spcBef>
        <a:spcPct val="0"/>
      </a:spcBef>
      <a:spcAft>
        <a:spcPct val="0"/>
      </a:spcAft>
      <a:defRPr kumimoji="1" sz="15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57236" algn="ctr" rtl="0" fontAlgn="base">
      <a:spcBef>
        <a:spcPct val="0"/>
      </a:spcBef>
      <a:spcAft>
        <a:spcPct val="0"/>
      </a:spcAft>
      <a:defRPr kumimoji="1" sz="15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435854" algn="ctr" rtl="0" fontAlgn="base">
      <a:spcBef>
        <a:spcPct val="0"/>
      </a:spcBef>
      <a:spcAft>
        <a:spcPct val="0"/>
      </a:spcAft>
      <a:defRPr kumimoji="1" sz="15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914473" algn="ctr" rtl="0" fontAlgn="base">
      <a:spcBef>
        <a:spcPct val="0"/>
      </a:spcBef>
      <a:spcAft>
        <a:spcPct val="0"/>
      </a:spcAft>
      <a:defRPr kumimoji="1" sz="15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393090" algn="l" defTabSz="957236" rtl="0" eaLnBrk="1" latinLnBrk="0" hangingPunct="1">
      <a:defRPr kumimoji="1" sz="15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871707" algn="l" defTabSz="957236" rtl="0" eaLnBrk="1" latinLnBrk="0" hangingPunct="1">
      <a:defRPr kumimoji="1" sz="15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350327" algn="l" defTabSz="957236" rtl="0" eaLnBrk="1" latinLnBrk="0" hangingPunct="1">
      <a:defRPr kumimoji="1" sz="15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828944" algn="l" defTabSz="957236" rtl="0" eaLnBrk="1" latinLnBrk="0" hangingPunct="1">
      <a:defRPr kumimoji="1" sz="15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4">
          <p15:clr>
            <a:srgbClr val="A4A3A4"/>
          </p15:clr>
        </p15:guide>
        <p15:guide id="2" orient="horz" pos="2359">
          <p15:clr>
            <a:srgbClr val="A4A3A4"/>
          </p15:clr>
        </p15:guide>
        <p15:guide id="3" orient="horz" pos="3315">
          <p15:clr>
            <a:srgbClr val="A4A3A4"/>
          </p15:clr>
        </p15:guide>
        <p15:guide id="4" orient="horz" pos="2999">
          <p15:clr>
            <a:srgbClr val="A4A3A4"/>
          </p15:clr>
        </p15:guide>
        <p15:guide id="5" pos="1523">
          <p15:clr>
            <a:srgbClr val="A4A3A4"/>
          </p15:clr>
        </p15:guide>
        <p15:guide id="6" pos="3591">
          <p15:clr>
            <a:srgbClr val="A4A3A4"/>
          </p15:clr>
        </p15:guide>
        <p15:guide id="7" pos="1836">
          <p15:clr>
            <a:srgbClr val="A4A3A4"/>
          </p15:clr>
        </p15:guide>
        <p15:guide id="8" pos="98">
          <p15:clr>
            <a:srgbClr val="A4A3A4"/>
          </p15:clr>
        </p15:guide>
        <p15:guide id="9" pos="6166">
          <p15:clr>
            <a:srgbClr val="A4A3A4"/>
          </p15:clr>
        </p15:guide>
        <p15:guide id="10" pos="4840">
          <p15:clr>
            <a:srgbClr val="A4A3A4"/>
          </p15:clr>
        </p15:guide>
        <p15:guide id="11" pos="3049">
          <p15:clr>
            <a:srgbClr val="A4A3A4"/>
          </p15:clr>
        </p15:guide>
        <p15:guide id="1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1">
          <p15:clr>
            <a:srgbClr val="A4A3A4"/>
          </p15:clr>
        </p15:guide>
        <p15:guide id="2" pos="221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0000CC"/>
    <a:srgbClr val="006600"/>
    <a:srgbClr val="000066"/>
    <a:srgbClr val="FFFF66"/>
    <a:srgbClr val="CCECFF"/>
    <a:srgbClr val="CCFF99"/>
    <a:srgbClr val="FFCC0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87" autoAdjust="0"/>
    <p:restoredTop sz="97143" autoAdjust="0"/>
  </p:normalViewPr>
  <p:slideViewPr>
    <p:cSldViewPr snapToGrid="0" snapToObjects="1">
      <p:cViewPr>
        <p:scale>
          <a:sx n="65" d="100"/>
          <a:sy n="65" d="100"/>
        </p:scale>
        <p:origin x="1328" y="88"/>
      </p:cViewPr>
      <p:guideLst>
        <p:guide orient="horz" pos="914"/>
        <p:guide orient="horz" pos="2359"/>
        <p:guide orient="horz" pos="3315"/>
        <p:guide orient="horz" pos="2999"/>
        <p:guide pos="1523"/>
        <p:guide pos="3591"/>
        <p:guide pos="1836"/>
        <p:guide pos="98"/>
        <p:guide pos="6166"/>
        <p:guide pos="4840"/>
        <p:guide pos="3049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-1770" y="-108"/>
      </p:cViewPr>
      <p:guideLst>
        <p:guide orient="horz" pos="2931"/>
        <p:guide pos="221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41706" cy="46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130" tIns="44565" rIns="89130" bIns="44565" numCol="1" anchor="t" anchorCtr="0" compatLnSpc="1">
            <a:prstTxWarp prst="textNoShape">
              <a:avLst/>
            </a:prstTxWarp>
          </a:bodyPr>
          <a:lstStyle>
            <a:lvl1pPr algn="l" defTabSz="890800">
              <a:defRPr sz="11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51" y="0"/>
            <a:ext cx="3041705" cy="46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130" tIns="44565" rIns="89130" bIns="44565" numCol="1" anchor="t" anchorCtr="0" compatLnSpc="1">
            <a:prstTxWarp prst="textNoShape">
              <a:avLst/>
            </a:prstTxWarp>
          </a:bodyPr>
          <a:lstStyle>
            <a:lvl1pPr algn="r" defTabSz="890800">
              <a:defRPr sz="11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9691"/>
            <a:ext cx="3041706" cy="46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130" tIns="44565" rIns="89130" bIns="44565" numCol="1" anchor="b" anchorCtr="0" compatLnSpc="1">
            <a:prstTxWarp prst="textNoShape">
              <a:avLst/>
            </a:prstTxWarp>
          </a:bodyPr>
          <a:lstStyle>
            <a:lvl1pPr algn="l" defTabSz="890800">
              <a:defRPr sz="11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51" y="8839691"/>
            <a:ext cx="3041705" cy="46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130" tIns="44565" rIns="89130" bIns="44565" numCol="1" anchor="b" anchorCtr="0" compatLnSpc="1">
            <a:prstTxWarp prst="textNoShape">
              <a:avLst/>
            </a:prstTxWarp>
          </a:bodyPr>
          <a:lstStyle>
            <a:lvl1pPr algn="r" defTabSz="890800">
              <a:defRPr sz="11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41706" cy="46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859" tIns="44929" rIns="89859" bIns="44929" numCol="1" anchor="t" anchorCtr="0" compatLnSpc="1">
            <a:prstTxWarp prst="textNoShape">
              <a:avLst/>
            </a:prstTxWarp>
          </a:bodyPr>
          <a:lstStyle>
            <a:lvl1pPr algn="l" defTabSz="899768">
              <a:defRPr sz="11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51" y="0"/>
            <a:ext cx="3041705" cy="46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859" tIns="44929" rIns="89859" bIns="44929" numCol="1" anchor="t" anchorCtr="0" compatLnSpc="1">
            <a:prstTxWarp prst="textNoShape">
              <a:avLst/>
            </a:prstTxWarp>
          </a:bodyPr>
          <a:lstStyle>
            <a:lvl1pPr algn="r" defTabSz="899768">
              <a:defRPr sz="11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696913"/>
            <a:ext cx="5041900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209" y="4419845"/>
            <a:ext cx="5617508" cy="4188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859" tIns="44929" rIns="89859" bIns="449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9691"/>
            <a:ext cx="3041706" cy="46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859" tIns="44929" rIns="89859" bIns="44929" numCol="1" anchor="b" anchorCtr="0" compatLnSpc="1">
            <a:prstTxWarp prst="textNoShape">
              <a:avLst/>
            </a:prstTxWarp>
          </a:bodyPr>
          <a:lstStyle>
            <a:lvl1pPr algn="l" defTabSz="899768">
              <a:defRPr sz="11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51" y="8839691"/>
            <a:ext cx="3041705" cy="46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859" tIns="44929" rIns="89859" bIns="44929" numCol="1" anchor="b" anchorCtr="0" compatLnSpc="1">
            <a:prstTxWarp prst="textNoShape">
              <a:avLst/>
            </a:prstTxWarp>
          </a:bodyPr>
          <a:lstStyle>
            <a:lvl1pPr algn="r" defTabSz="899768">
              <a:defRPr sz="11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7861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57236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43585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914473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393090" algn="l" defTabSz="957236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871707" algn="l" defTabSz="957236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350327" algn="l" defTabSz="957236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828944" algn="l" defTabSz="957236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698500"/>
            <a:ext cx="5037137" cy="3489325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777" y="4419845"/>
            <a:ext cx="5614371" cy="4187450"/>
          </a:xfrm>
          <a:noFill/>
        </p:spPr>
        <p:txBody>
          <a:bodyPr/>
          <a:lstStyle/>
          <a:p>
            <a:pPr eaLnBrk="1" hangingPunct="1"/>
            <a:endParaRPr lang="ja-JP" altLang="ja-JP" dirty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90600" y="696913"/>
            <a:ext cx="5041900" cy="34925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6541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698500"/>
            <a:ext cx="5037137" cy="3489325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777" y="4419845"/>
            <a:ext cx="5614371" cy="4187450"/>
          </a:xfrm>
          <a:noFill/>
        </p:spPr>
        <p:txBody>
          <a:bodyPr/>
          <a:lstStyle/>
          <a:p>
            <a:pPr eaLnBrk="1" hangingPunct="1"/>
            <a:endParaRPr lang="ja-JP" altLang="ja-JP" dirty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90600" y="696913"/>
            <a:ext cx="5041900" cy="34925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622620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90600" y="696913"/>
            <a:ext cx="5041900" cy="34925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529704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90600" y="696913"/>
            <a:ext cx="5041900" cy="34925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221353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90600" y="696913"/>
            <a:ext cx="5041900" cy="34925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288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698500"/>
            <a:ext cx="5037137" cy="3489325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777" y="4419845"/>
            <a:ext cx="5614371" cy="4187450"/>
          </a:xfrm>
          <a:noFill/>
        </p:spPr>
        <p:txBody>
          <a:bodyPr/>
          <a:lstStyle/>
          <a:p>
            <a:pPr eaLnBrk="1" hangingPunct="1"/>
            <a:endParaRPr lang="ja-JP" altLang="ja-JP" dirty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8975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  <a:ea typeface="ＭＳ Ｐ明朝" pitchFamily="18" charset="-128"/>
              </a:defRPr>
            </a:lvl1pPr>
            <a:lvl2pPr marL="724179" indent="-278531" defTabSz="88975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  <a:ea typeface="ＭＳ Ｐ明朝" pitchFamily="18" charset="-128"/>
              </a:defRPr>
            </a:lvl2pPr>
            <a:lvl3pPr marL="1114122" indent="-222825" defTabSz="88975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  <a:ea typeface="ＭＳ Ｐ明朝" pitchFamily="18" charset="-128"/>
              </a:defRPr>
            </a:lvl3pPr>
            <a:lvl4pPr marL="1559771" indent="-222825" defTabSz="88975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  <a:ea typeface="ＭＳ Ｐ明朝" pitchFamily="18" charset="-128"/>
              </a:defRPr>
            </a:lvl4pPr>
            <a:lvl5pPr marL="2005419" indent="-222825" defTabSz="88975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  <a:ea typeface="ＭＳ Ｐ明朝" pitchFamily="18" charset="-128"/>
              </a:defRPr>
            </a:lvl5pPr>
            <a:lvl6pPr marL="2451068" indent="-222825" defTabSz="88975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charset="0"/>
                <a:ea typeface="ＭＳ Ｐ明朝" pitchFamily="18" charset="-128"/>
              </a:defRPr>
            </a:lvl6pPr>
            <a:lvl7pPr marL="2896718" indent="-222825" defTabSz="88975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charset="0"/>
                <a:ea typeface="ＭＳ Ｐ明朝" pitchFamily="18" charset="-128"/>
              </a:defRPr>
            </a:lvl7pPr>
            <a:lvl8pPr marL="3342366" indent="-222825" defTabSz="88975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charset="0"/>
                <a:ea typeface="ＭＳ Ｐ明朝" pitchFamily="18" charset="-128"/>
              </a:defRPr>
            </a:lvl8pPr>
            <a:lvl9pPr marL="3788015" indent="-222825" defTabSz="88975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charset="0"/>
                <a:ea typeface="ＭＳ Ｐ明朝" pitchFamily="18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FCCFDC6-D54B-4EA7-AEE6-6E0B936ED924}" type="slidenum">
              <a:rPr lang="en-US" altLang="ja-JP" smtClean="0">
                <a:solidFill>
                  <a:srgbClr val="000000"/>
                </a:solidFill>
                <a:ea typeface="ＭＳ Ｐゴシック" pitchFamily="50" charset="-128"/>
              </a:rPr>
              <a:pPr eaLnBrk="1" hangingPunct="1">
                <a:spcBef>
                  <a:spcPct val="0"/>
                </a:spcBef>
              </a:pPr>
              <a:t>19</a:t>
            </a:fld>
            <a:endParaRPr lang="en-US" altLang="ja-JP" dirty="0">
              <a:solidFill>
                <a:srgbClr val="000000"/>
              </a:solidFill>
              <a:ea typeface="ＭＳ Ｐゴシック" pitchFamily="50" charset="-128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696913"/>
            <a:ext cx="5041900" cy="3492500"/>
          </a:xfrm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ja-JP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57894" indent="-29149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65992" indent="-23319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32389" indent="-23319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98785" indent="-23319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65182" indent="-23319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3031578" indent="-23319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97976" indent="-23319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964372" indent="-23319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fld id="{A20A1397-0FEC-4A1A-908E-CED8A8551D1D}" type="slidenum">
              <a:rPr lang="en-US" altLang="ja-JP" smtClean="0"/>
              <a:pPr eaLnBrk="1" hangingPunct="1"/>
              <a:t>20</a:t>
            </a:fld>
            <a:endParaRPr lang="en-US" altLang="ja-JP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696913"/>
            <a:ext cx="5041900" cy="34925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 dirty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698500"/>
            <a:ext cx="5037137" cy="3489325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777" y="4419845"/>
            <a:ext cx="5614371" cy="4187450"/>
          </a:xfrm>
          <a:noFill/>
        </p:spPr>
        <p:txBody>
          <a:bodyPr/>
          <a:lstStyle/>
          <a:p>
            <a:pPr eaLnBrk="1" hangingPunct="1"/>
            <a:endParaRPr lang="ja-JP" altLang="ja-JP" dirty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698500"/>
            <a:ext cx="5037137" cy="3489325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777" y="4419845"/>
            <a:ext cx="5614371" cy="4187450"/>
          </a:xfrm>
          <a:noFill/>
        </p:spPr>
        <p:txBody>
          <a:bodyPr/>
          <a:lstStyle/>
          <a:p>
            <a:pPr eaLnBrk="1" hangingPunct="1"/>
            <a:endParaRPr lang="ja-JP" altLang="ja-JP" dirty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1pPr>
            <a:lvl2pPr marL="722632" indent="-276984"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2pPr>
            <a:lvl3pPr marL="1112575" indent="-221278"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3pPr>
            <a:lvl4pPr marL="1558224" indent="-221278"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4pPr>
            <a:lvl5pPr marL="2003873" indent="-221278"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5pPr>
            <a:lvl6pPr marL="2449521" indent="-221278" defTabSz="89594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6pPr>
            <a:lvl7pPr marL="2895171" indent="-221278" defTabSz="89594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7pPr>
            <a:lvl8pPr marL="3340820" indent="-221278" defTabSz="89594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8pPr>
            <a:lvl9pPr marL="3786468" indent="-221278" defTabSz="89594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1496FE83-D142-4DD1-83C2-783CF690E1E4}" type="slidenum">
              <a:rPr lang="en-US" altLang="ja-JP">
                <a:solidFill>
                  <a:prstClr val="black"/>
                </a:solidFill>
                <a:ea typeface="ＭＳ Ｐゴシック" pitchFamily="50" charset="-128"/>
              </a:rPr>
              <a:pPr eaLnBrk="1" hangingPunct="1">
                <a:spcBef>
                  <a:spcPct val="0"/>
                </a:spcBef>
              </a:pPr>
              <a:t>4</a:t>
            </a:fld>
            <a:endParaRPr lang="en-US" altLang="ja-JP" dirty="0">
              <a:solidFill>
                <a:prstClr val="black"/>
              </a:solidFill>
              <a:ea typeface="ＭＳ Ｐゴシック" pitchFamily="50" charset="-128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698500"/>
            <a:ext cx="5041900" cy="34925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321" y="4420352"/>
            <a:ext cx="5615285" cy="4186998"/>
          </a:xfrm>
          <a:noFill/>
        </p:spPr>
        <p:txBody>
          <a:bodyPr/>
          <a:lstStyle/>
          <a:p>
            <a:pPr eaLnBrk="1" hangingPunct="1"/>
            <a:endParaRPr lang="ja-JP" altLang="ja-JP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1pPr>
            <a:lvl2pPr marL="722632" indent="-276984"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2pPr>
            <a:lvl3pPr marL="1112575" indent="-221278"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3pPr>
            <a:lvl4pPr marL="1558224" indent="-221278"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4pPr>
            <a:lvl5pPr marL="2003873" indent="-221278" defTabSz="895940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5pPr>
            <a:lvl6pPr marL="2449521" indent="-221278" defTabSz="89594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6pPr>
            <a:lvl7pPr marL="2895171" indent="-221278" defTabSz="89594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7pPr>
            <a:lvl8pPr marL="3340820" indent="-221278" defTabSz="89594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8pPr>
            <a:lvl9pPr marL="3786468" indent="-221278" defTabSz="89594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ＭＳ Ｐ明朝" pitchFamily="18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1496FE83-D142-4DD1-83C2-783CF690E1E4}" type="slidenum">
              <a:rPr lang="en-US" altLang="ja-JP">
                <a:solidFill>
                  <a:prstClr val="black"/>
                </a:solidFill>
                <a:ea typeface="ＭＳ Ｐゴシック" pitchFamily="50" charset="-128"/>
              </a:rPr>
              <a:pPr eaLnBrk="1" hangingPunct="1">
                <a:spcBef>
                  <a:spcPct val="0"/>
                </a:spcBef>
              </a:pPr>
              <a:t>5</a:t>
            </a:fld>
            <a:endParaRPr lang="en-US" altLang="ja-JP" dirty="0">
              <a:solidFill>
                <a:prstClr val="black"/>
              </a:solidFill>
              <a:ea typeface="ＭＳ Ｐゴシック" pitchFamily="50" charset="-128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698500"/>
            <a:ext cx="5041900" cy="34925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321" y="4420352"/>
            <a:ext cx="5615285" cy="4186998"/>
          </a:xfrm>
          <a:noFill/>
        </p:spPr>
        <p:txBody>
          <a:bodyPr/>
          <a:lstStyle/>
          <a:p>
            <a:pPr eaLnBrk="1" hangingPunct="1"/>
            <a:endParaRPr lang="ja-JP" altLang="ja-JP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982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90600" y="696913"/>
            <a:ext cx="5041900" cy="34925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96501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90600" y="696913"/>
            <a:ext cx="5041900" cy="34925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96501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90600" y="696913"/>
            <a:ext cx="5041900" cy="34925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78215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90600" y="696913"/>
            <a:ext cx="5041900" cy="34925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78215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95302" y="6245225"/>
            <a:ext cx="2311400" cy="476251"/>
          </a:xfrm>
          <a:prstGeom prst="rect">
            <a:avLst/>
          </a:prstGeom>
        </p:spPr>
        <p:txBody>
          <a:bodyPr lIns="95723" tIns="47862" rIns="95723" bIns="47862"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245225"/>
            <a:ext cx="3136900" cy="476251"/>
          </a:xfrm>
          <a:prstGeom prst="rect">
            <a:avLst/>
          </a:prstGeom>
        </p:spPr>
        <p:txBody>
          <a:bodyPr lIns="95723" tIns="47862" rIns="95723" bIns="47862"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2" y="6245225"/>
            <a:ext cx="2311400" cy="476251"/>
          </a:xfrm>
          <a:prstGeom prst="rect">
            <a:avLst/>
          </a:prstGeom>
        </p:spPr>
        <p:txBody>
          <a:bodyPr lIns="95723" tIns="47862" rIns="95723" bIns="47862"/>
          <a:lstStyle>
            <a:lvl1pPr>
              <a:defRPr/>
            </a:lvl1pPr>
          </a:lstStyle>
          <a:p>
            <a:pPr>
              <a:defRPr/>
            </a:pPr>
            <a:fld id="{5BCDCF44-1114-4D2B-94FC-B617DDE1AC5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8860" y="6610636"/>
            <a:ext cx="2468279" cy="222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 descr="p_logo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54" y="6610636"/>
            <a:ext cx="13319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Line 3"/>
          <p:cNvSpPr>
            <a:spLocks noChangeShapeType="1"/>
          </p:cNvSpPr>
          <p:nvPr userDrawn="1"/>
        </p:nvSpPr>
        <p:spPr bwMode="auto">
          <a:xfrm>
            <a:off x="157034" y="6509036"/>
            <a:ext cx="959193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580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703" y="228600"/>
            <a:ext cx="883285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4000" y="6248405"/>
            <a:ext cx="2889250" cy="365125"/>
          </a:xfrm>
          <a:prstGeom prst="rect">
            <a:avLst/>
          </a:prstGeom>
        </p:spPr>
        <p:txBody>
          <a:bodyPr lIns="95723" tIns="47862" rIns="95723" bIns="47862"/>
          <a:lstStyle/>
          <a:p>
            <a:fld id="{8015482D-5694-409A-BA5A-832502A1E273}" type="datetimeFigureOut">
              <a:rPr lang="en-SG" smtClean="0"/>
              <a:t>26/4/2021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0404" y="6248211"/>
            <a:ext cx="5872840" cy="365125"/>
          </a:xfrm>
          <a:prstGeom prst="rect">
            <a:avLst/>
          </a:prstGeom>
        </p:spPr>
        <p:txBody>
          <a:bodyPr lIns="95723" tIns="47862" rIns="95723" bIns="47862"/>
          <a:lstStyle/>
          <a:p>
            <a:endParaRPr lang="en-S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1272225"/>
            <a:ext cx="577850" cy="244476"/>
          </a:xfrm>
          <a:prstGeom prst="rect">
            <a:avLst/>
          </a:prstGeom>
        </p:spPr>
        <p:txBody>
          <a:bodyPr lIns="95723" tIns="47862" rIns="95723" bIns="47862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DED2B2B-0E2D-4939-9EB4-386B96D6A884}" type="slidenum">
              <a:rPr lang="en-SG" smtClean="0"/>
              <a:t>‹#›</a:t>
            </a:fld>
            <a:endParaRPr lang="en-SG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63703" y="1600203"/>
            <a:ext cx="883285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23644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目次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48"/>
            <a:ext cx="9906000" cy="557213"/>
          </a:xfrm>
          <a:prstGeom prst="rect">
            <a:avLst/>
          </a:prstGeom>
          <a:solidFill>
            <a:srgbClr val="000099"/>
          </a:solidFill>
          <a:ln>
            <a:noFill/>
          </a:ln>
          <a:effectLst/>
        </p:spPr>
        <p:txBody>
          <a:bodyPr wrap="none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ja-JP" altLang="ja-JP" sz="2400">
              <a:solidFill>
                <a:srgbClr val="000000"/>
              </a:solidFill>
              <a:latin typeface="Arial" charset="0"/>
              <a:ea typeface="Meiryo UI" panose="020B0604030504040204" pitchFamily="50" charset="-128"/>
            </a:endParaRPr>
          </a:p>
        </p:txBody>
      </p:sp>
      <p:sp>
        <p:nvSpPr>
          <p:cNvPr id="10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8856365" y="89624"/>
            <a:ext cx="860587" cy="3112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21CFAD67-33D7-464A-A1FA-DBBC567526FA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r>
              <a:rPr lang="en-US" altLang="ja-JP" dirty="0">
                <a:solidFill>
                  <a:srgbClr val="000000"/>
                </a:solidFill>
              </a:rPr>
              <a:t>/32</a:t>
            </a:r>
            <a:endParaRPr lang="ja-JP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330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1" y="4825"/>
            <a:ext cx="9906000" cy="53266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none" lIns="95723" tIns="47862" rIns="95723" bIns="47862" anchor="ctr"/>
          <a:lstStyle/>
          <a:p>
            <a:pPr>
              <a:defRPr/>
            </a:pPr>
            <a:endParaRPr lang="ja-JP" altLang="en-US" dirty="0"/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30951" y="-35871"/>
            <a:ext cx="9936956" cy="642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723" tIns="47862" rIns="95723" bIns="478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2" y="1600208"/>
            <a:ext cx="89154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723" tIns="47862" rIns="95723" bIns="47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8860" y="6610636"/>
            <a:ext cx="2468279" cy="222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p_logo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54" y="6610636"/>
            <a:ext cx="13319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3"/>
          <p:cNvSpPr>
            <a:spLocks noChangeShapeType="1"/>
          </p:cNvSpPr>
          <p:nvPr userDrawn="1"/>
        </p:nvSpPr>
        <p:spPr bwMode="auto">
          <a:xfrm>
            <a:off x="157034" y="6509036"/>
            <a:ext cx="959193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59" r:id="rId2"/>
    <p:sldLayoutId id="2147484167" r:id="rId3"/>
    <p:sldLayoutId id="2147484168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3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3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3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3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3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78619" algn="ctr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57236" algn="ctr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435854" algn="ctr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914473" algn="ctr" rtl="0" fontAlgn="base">
        <a:spcBef>
          <a:spcPct val="0"/>
        </a:spcBef>
        <a:spcAft>
          <a:spcPct val="0"/>
        </a:spcAft>
        <a:defRPr kumimoji="1" sz="4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8964" indent="-358964" algn="l" rtl="0" eaLnBrk="0" fontAlgn="base" hangingPunct="0">
        <a:spcBef>
          <a:spcPct val="20000"/>
        </a:spcBef>
        <a:spcAft>
          <a:spcPct val="0"/>
        </a:spcAft>
        <a:buChar char="•"/>
        <a:defRPr kumimoji="1" sz="3300">
          <a:solidFill>
            <a:schemeClr val="tx1"/>
          </a:solidFill>
          <a:latin typeface="+mn-lt"/>
          <a:ea typeface="+mn-ea"/>
          <a:cs typeface="+mn-cs"/>
        </a:defRPr>
      </a:lvl1pPr>
      <a:lvl2pPr marL="777753" indent="-299136" algn="l" rtl="0" eaLnBrk="0" fontAlgn="base" hangingPunct="0">
        <a:spcBef>
          <a:spcPct val="20000"/>
        </a:spcBef>
        <a:spcAft>
          <a:spcPct val="0"/>
        </a:spcAft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6546" indent="-239308" algn="l" rtl="0" eaLnBrk="0" fontAlgn="base" hangingPunct="0">
        <a:spcBef>
          <a:spcPct val="20000"/>
        </a:spcBef>
        <a:spcAft>
          <a:spcPct val="0"/>
        </a:spcAft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5163" indent="-239308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3782" indent="-239308" algn="l" rtl="0" eaLnBrk="0" fontAlgn="base" hangingPunct="0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632400" indent="-239308" algn="l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3111017" indent="-239308" algn="l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589636" indent="-239308" algn="l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4068254" indent="-239308" algn="l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57236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78619" algn="l" defTabSz="957236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57236" algn="l" defTabSz="957236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35854" algn="l" defTabSz="957236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14473" algn="l" defTabSz="957236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93090" algn="l" defTabSz="957236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71707" algn="l" defTabSz="957236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50327" algn="l" defTabSz="957236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28944" algn="l" defTabSz="957236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8860" y="6610636"/>
            <a:ext cx="2468279" cy="222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p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54" y="6610636"/>
            <a:ext cx="13319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157034" y="6509036"/>
            <a:ext cx="959193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" name="TextBox 1"/>
          <p:cNvSpPr txBox="1"/>
          <p:nvPr/>
        </p:nvSpPr>
        <p:spPr>
          <a:xfrm>
            <a:off x="-1" y="2563858"/>
            <a:ext cx="9906000" cy="1371600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>
            <a:noAutofit/>
          </a:bodyPr>
          <a:lstStyle/>
          <a:p>
            <a:r>
              <a:rPr lang="en-US" altLang="ja-JP" sz="5400" b="1" dirty="0">
                <a:solidFill>
                  <a:schemeClr val="bg1"/>
                </a:solidFill>
                <a:latin typeface="Helvetica-CondensedBlack" panose="020B0A00000000000000" pitchFamily="34" charset="0"/>
                <a:cs typeface="DB ComYard X" panose="02000506090000020004" pitchFamily="2" charset="-34"/>
              </a:rPr>
              <a:t>Panasonic C-Series</a:t>
            </a:r>
          </a:p>
        </p:txBody>
      </p:sp>
      <p:sp>
        <p:nvSpPr>
          <p:cNvPr id="8" name="正方形/長方形 17"/>
          <p:cNvSpPr/>
          <p:nvPr/>
        </p:nvSpPr>
        <p:spPr>
          <a:xfrm>
            <a:off x="3855586" y="4298877"/>
            <a:ext cx="21948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latin typeface="+mj-lt"/>
              </a:rPr>
              <a:t>27</a:t>
            </a:r>
            <a:r>
              <a:rPr lang="en-US" sz="2800" b="1" baseline="30000" dirty="0">
                <a:latin typeface="+mj-lt"/>
              </a:rPr>
              <a:t>th</a:t>
            </a:r>
            <a:r>
              <a:rPr lang="en-US" sz="2800" b="1" dirty="0">
                <a:latin typeface="+mj-lt"/>
              </a:rPr>
              <a:t> Apr 2021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1518630" y="5560157"/>
            <a:ext cx="6868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Panasonic System Solutions Asia Pacific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9630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" y="11319"/>
            <a:ext cx="9892605" cy="501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eaLnBrk="0" fontAlgn="ctr" hangingPunct="0"/>
            <a:r>
              <a:rPr lang="en-US" altLang="ja-JP" sz="2800" b="1" dirty="0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Varifocal IR Dome HD Analog Camera</a:t>
            </a: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-13378" y="512914"/>
            <a:ext cx="10039857" cy="494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95723" tIns="47862" rIns="95723" bIns="47862" anchor="ctr" anchorCtr="0">
            <a:noAutofit/>
          </a:bodyPr>
          <a:lstStyle/>
          <a:p>
            <a:pPr>
              <a:defRPr/>
            </a:pPr>
            <a:endParaRPr lang="en-US" altLang="ja-JP" sz="2900" b="1" i="1" u="sng" dirty="0">
              <a:solidFill>
                <a:schemeClr val="accent6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" name="Rectangle 56"/>
          <p:cNvSpPr>
            <a:spLocks noChangeArrowheads="1"/>
          </p:cNvSpPr>
          <p:nvPr/>
        </p:nvSpPr>
        <p:spPr bwMode="auto">
          <a:xfrm>
            <a:off x="1" y="531601"/>
            <a:ext cx="9906000" cy="4741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 lIns="95723" tIns="47862" rIns="95723" bIns="47862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1800" dirty="0"/>
              <a:t>1080p IP66 IR HD Analog Camera</a:t>
            </a:r>
            <a:endParaRPr lang="en-US" altLang="ja-JP" sz="1800" dirty="0">
              <a:effectLst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11908" y="1376218"/>
            <a:ext cx="6331984" cy="106615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5723" tIns="47862" rIns="95723" bIns="47862">
            <a:spAutoFit/>
          </a:bodyPr>
          <a:lstStyle/>
          <a:p>
            <a:pPr algn="l" fontAlgn="ctr"/>
            <a:r>
              <a:rPr lang="en-US" altLang="ja-JP" sz="2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Model number : </a:t>
            </a:r>
          </a:p>
          <a:p>
            <a:pPr algn="l" fontAlgn="ctr"/>
            <a:r>
              <a:rPr lang="en-US" altLang="ja-JP" sz="21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CV-CPW201AL (PAL/NTSC)</a:t>
            </a:r>
          </a:p>
          <a:p>
            <a:pPr algn="l" fontAlgn="ctr"/>
            <a:r>
              <a:rPr lang="en-US" altLang="ja-JP" sz="21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Focal Length: 2.7mm - 12mm (</a:t>
            </a:r>
            <a:r>
              <a:rPr lang="en-US" sz="2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Motorized </a:t>
            </a:r>
            <a:r>
              <a:rPr lang="en-US" sz="21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vari</a:t>
            </a:r>
            <a:r>
              <a:rPr lang="en-US" sz="2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-focal</a:t>
            </a:r>
            <a:r>
              <a:rPr lang="en-US" altLang="ja-JP" sz="21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171238" y="2704137"/>
            <a:ext cx="8913169" cy="332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723" tIns="47862" rIns="95723" bIns="47862" anchor="ctr">
            <a:spAutoFit/>
          </a:bodyPr>
          <a:lstStyle/>
          <a:p>
            <a:pPr algn="l"/>
            <a:r>
              <a:rPr lang="en-US" altLang="ja-JP" sz="2100" b="1" dirty="0"/>
              <a:t>Overview</a:t>
            </a:r>
            <a:r>
              <a:rPr lang="ja-JP" altLang="en-US" sz="2100" dirty="0"/>
              <a:t>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1/2.7" 2.0 Mega Pixels CMOS.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1080p@25fps(PAL) /30fps (NTSC).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75-3 coaxial cable</a:t>
            </a:r>
            <a:r>
              <a:rPr lang="en-US" sz="1200" dirty="0">
                <a:effectLst/>
              </a:rPr>
              <a:t>(Belden 9259 or equivalent) </a:t>
            </a:r>
            <a:r>
              <a:rPr lang="en-US" sz="2100" dirty="0">
                <a:effectLst/>
              </a:rPr>
              <a:t>transmission up to 800m.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ICR for day time and night time operation.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Auto exposure, auto white balance, auto electronic shutter and auto gain function.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Motorized adjustment of lens zoom and focus.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DC12V power supply.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IP66 compliance. </a:t>
            </a:r>
          </a:p>
        </p:txBody>
      </p:sp>
      <p:sp>
        <p:nvSpPr>
          <p:cNvPr id="2" name="Oval 1"/>
          <p:cNvSpPr/>
          <p:nvPr/>
        </p:nvSpPr>
        <p:spPr>
          <a:xfrm>
            <a:off x="6327211" y="5607675"/>
            <a:ext cx="2504803" cy="783771"/>
          </a:xfrm>
          <a:prstGeom prst="ellipse">
            <a:avLst/>
          </a:prstGeom>
        </p:spPr>
        <p:txBody>
          <a:bodyPr wrap="none" lIns="95723" tIns="47862" rIns="95723" bIns="47862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effectLst/>
              <a:latin typeface="Calibri" pitchFamily="34" charset="0"/>
              <a:ea typeface="ＭＳ Ｐゴシック" pitchFamily="50" charset="-128"/>
              <a:cs typeface="Calibri" pitchFamily="34" charset="0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62746B5F-AD05-4B37-8B8A-0979D81E4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0" descr="NewandNotable_-_new9">
            <a:extLst>
              <a:ext uri="{FF2B5EF4-FFF2-40B4-BE49-F238E27FC236}">
                <a16:creationId xmlns:a16="http://schemas.microsoft.com/office/drawing/2014/main" id="{DA75FB70-D0A3-4586-B413-4FFD4C74D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750" y="100850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03152EC-0879-46E5-9DD1-EAB26AE559F6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24" t="35444" r="20107" b="34610"/>
          <a:stretch/>
        </p:blipFill>
        <p:spPr bwMode="auto">
          <a:xfrm>
            <a:off x="6586952" y="1376218"/>
            <a:ext cx="2497455" cy="14014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77780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" y="11319"/>
            <a:ext cx="9892605" cy="501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eaLnBrk="0" fontAlgn="ctr" hangingPunct="0"/>
            <a:r>
              <a:rPr lang="en-US" altLang="ja-JP" sz="2800" b="1" dirty="0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Fixed IR Dome HD Analog Camera</a:t>
            </a: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-13378" y="512914"/>
            <a:ext cx="10039857" cy="494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95723" tIns="47862" rIns="95723" bIns="47862" anchor="ctr" anchorCtr="0">
            <a:noAutofit/>
          </a:bodyPr>
          <a:lstStyle/>
          <a:p>
            <a:pPr>
              <a:defRPr/>
            </a:pPr>
            <a:endParaRPr lang="en-US" altLang="ja-JP" sz="2900" b="1" i="1" u="sng" dirty="0">
              <a:solidFill>
                <a:schemeClr val="accent6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" name="Rectangle 56"/>
          <p:cNvSpPr>
            <a:spLocks noChangeArrowheads="1"/>
          </p:cNvSpPr>
          <p:nvPr/>
        </p:nvSpPr>
        <p:spPr bwMode="auto">
          <a:xfrm>
            <a:off x="1" y="531601"/>
            <a:ext cx="9906000" cy="4741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 lIns="95723" tIns="47862" rIns="95723" bIns="47862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1800" dirty="0"/>
              <a:t>1080p IP66 IR HD Analog Camera</a:t>
            </a:r>
            <a:endParaRPr lang="en-US" altLang="ja-JP" sz="1800" dirty="0">
              <a:effectLst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11908" y="1376218"/>
            <a:ext cx="3380855" cy="106615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5723" tIns="47862" rIns="95723" bIns="47862">
            <a:spAutoFit/>
          </a:bodyPr>
          <a:lstStyle/>
          <a:p>
            <a:pPr algn="l" fontAlgn="ctr"/>
            <a:r>
              <a:rPr lang="en-US" altLang="ja-JP" sz="2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Model number : </a:t>
            </a:r>
          </a:p>
          <a:p>
            <a:pPr algn="l" fontAlgn="ctr"/>
            <a:r>
              <a:rPr lang="en-US" altLang="ja-JP" sz="21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CV-CPW203AL (PAL/NTSC)</a:t>
            </a:r>
          </a:p>
          <a:p>
            <a:pPr algn="l" fontAlgn="ctr"/>
            <a:r>
              <a:rPr lang="en-US" altLang="ja-JP" sz="21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Focal Length: 3.6mm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171238" y="2704137"/>
            <a:ext cx="8913169" cy="332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723" tIns="47862" rIns="95723" bIns="47862" anchor="ctr">
            <a:spAutoFit/>
          </a:bodyPr>
          <a:lstStyle/>
          <a:p>
            <a:pPr algn="l"/>
            <a:r>
              <a:rPr lang="en-US" altLang="ja-JP" sz="2100" b="1" dirty="0"/>
              <a:t>Overview</a:t>
            </a:r>
            <a:r>
              <a:rPr lang="ja-JP" altLang="en-US" sz="2100" dirty="0"/>
              <a:t>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1/2.7" 2.0 Mega Pixels CMOS.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1080p@25fps(PAL) /30fps (NTSC).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75-3 coaxial cable</a:t>
            </a:r>
            <a:r>
              <a:rPr lang="en-US" sz="1200" dirty="0">
                <a:effectLst/>
              </a:rPr>
              <a:t>(Belden 9259 or equivalent) </a:t>
            </a:r>
            <a:r>
              <a:rPr lang="en-US" sz="2100" dirty="0">
                <a:effectLst/>
              </a:rPr>
              <a:t>transmission up to 800m.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ICR for day time and night time operation.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Auto exposure, auto white balance, auto electronic shutter and auto gain function.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Fixed Focal Len.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DC12V power supply.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IP66 compliance. </a:t>
            </a:r>
          </a:p>
        </p:txBody>
      </p:sp>
      <p:sp>
        <p:nvSpPr>
          <p:cNvPr id="2" name="Oval 1"/>
          <p:cNvSpPr/>
          <p:nvPr/>
        </p:nvSpPr>
        <p:spPr>
          <a:xfrm>
            <a:off x="6327211" y="5607675"/>
            <a:ext cx="2504803" cy="783771"/>
          </a:xfrm>
          <a:prstGeom prst="ellipse">
            <a:avLst/>
          </a:prstGeom>
        </p:spPr>
        <p:txBody>
          <a:bodyPr wrap="none" lIns="95723" tIns="47862" rIns="95723" bIns="47862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effectLst/>
              <a:latin typeface="Calibri" pitchFamily="34" charset="0"/>
              <a:ea typeface="ＭＳ Ｐゴシック" pitchFamily="50" charset="-128"/>
              <a:cs typeface="Calibri" pitchFamily="34" charset="0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93DCEE33-AB9B-4536-A737-4471854050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0" descr="NewandNotable_-_new9">
            <a:extLst>
              <a:ext uri="{FF2B5EF4-FFF2-40B4-BE49-F238E27FC236}">
                <a16:creationId xmlns:a16="http://schemas.microsoft.com/office/drawing/2014/main" id="{26253EDA-E811-44AE-BC9E-FCA9C8EB4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750" y="100850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5B9262D-B2DE-4A2C-9F9F-BC026A3885F4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3" t="33583" r="15829" b="36899"/>
          <a:stretch/>
        </p:blipFill>
        <p:spPr bwMode="auto">
          <a:xfrm>
            <a:off x="6327211" y="1406842"/>
            <a:ext cx="2711450" cy="13481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4926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" y="-15970"/>
            <a:ext cx="9892605" cy="53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eaLnBrk="0" fontAlgn="ctr" hangingPunct="0"/>
            <a:r>
              <a:rPr lang="en-US" altLang="ja-JP" sz="2800" b="1" dirty="0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Specifications for FHD Camera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946098"/>
              </p:ext>
            </p:extLst>
          </p:nvPr>
        </p:nvGraphicFramePr>
        <p:xfrm>
          <a:off x="289560" y="649567"/>
          <a:ext cx="8197213" cy="5710921"/>
        </p:xfrm>
        <a:graphic>
          <a:graphicData uri="http://schemas.openxmlformats.org/drawingml/2006/table">
            <a:tbl>
              <a:tblPr/>
              <a:tblGrid>
                <a:gridCol w="2259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45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4511">
                  <a:extLst>
                    <a:ext uri="{9D8B030D-6E8A-4147-A177-3AD203B41FA5}">
                      <a16:colId xmlns:a16="http://schemas.microsoft.com/office/drawing/2014/main" val="2370634508"/>
                    </a:ext>
                  </a:extLst>
                </a:gridCol>
                <a:gridCol w="1484511">
                  <a:extLst>
                    <a:ext uri="{9D8B030D-6E8A-4147-A177-3AD203B41FA5}">
                      <a16:colId xmlns:a16="http://schemas.microsoft.com/office/drawing/2014/main" val="3953760259"/>
                    </a:ext>
                  </a:extLst>
                </a:gridCol>
                <a:gridCol w="1484511">
                  <a:extLst>
                    <a:ext uri="{9D8B030D-6E8A-4147-A177-3AD203B41FA5}">
                      <a16:colId xmlns:a16="http://schemas.microsoft.com/office/drawing/2014/main" val="273817613"/>
                    </a:ext>
                  </a:extLst>
                </a:gridCol>
              </a:tblGrid>
              <a:tr h="299824">
                <a:tc rowSpan="2">
                  <a:txBody>
                    <a:bodyPr/>
                    <a:lstStyle/>
                    <a:p>
                      <a:pPr algn="l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Dome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Box</a:t>
                      </a:r>
                      <a:endParaRPr lang="en-SG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02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Vari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-focal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Fixed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Vari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-focal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Fixed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894">
                <a:tc>
                  <a:txBody>
                    <a:bodyPr/>
                    <a:lstStyle/>
                    <a:p>
                      <a:pPr marL="0" marR="0" indent="0" algn="l" defTabSz="95723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Model Number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CV-CFW201AL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CV-CFW203AL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CV-CPW201AL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CV-CPW203AL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653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Camera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98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Image Sensor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1/2.7" 2.0 Mega Pixels CMOS 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Effective Pixels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1920 (H)  x 1080 (V) 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 Illumination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0.02Lux/F1.7 30IRE, </a:t>
                      </a:r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0Lux/IR on 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3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0.02Lux/F1.9 30IRE, 0Lux/IR on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3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0.02Lux/F1.7 30IRE, 0Lux/IR on</a:t>
                      </a:r>
                      <a:endParaRPr lang="pt-B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3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0.02Lux/F1.9 30IRE, 0Lux/IR on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Video Frame Rate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25fps (PAL), 30fps (NTSC)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Day &amp; Night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Auto(ICR) / Color / B/W 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98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 IR Distance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5723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30m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60m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40m 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Digital Noise Reduction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2D 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White Balance, AGC, BLC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 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3988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Lens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Focal Length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 </a:t>
                      </a:r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~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12mm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 mm </a:t>
                      </a:r>
                      <a:endParaRPr lang="en-SG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2.7 </a:t>
                      </a:r>
                      <a:r>
                        <a:rPr lang="pt-BR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~</a:t>
                      </a: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12mm</a:t>
                      </a:r>
                      <a:endParaRPr lang="en-SG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 mm 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6789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Angular Field of View</a:t>
                      </a:r>
                    </a:p>
                  </a:txBody>
                  <a:tcPr marL="10319" marR="10319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5723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H: 33°~102°</a:t>
                      </a:r>
                      <a:b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V: 19°~53°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H: 84° V:45°</a:t>
                      </a:r>
                      <a:endParaRPr lang="en-SG" dirty="0"/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H: 33°~102°</a:t>
                      </a:r>
                      <a:b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pt-BR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V: 19°~53°</a:t>
                      </a:r>
                      <a:endParaRPr lang="en-SG" dirty="0"/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H: 84° V:45</a:t>
                      </a:r>
                      <a:endParaRPr lang="en-SG" dirty="0"/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General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398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Weatherproof</a:t>
                      </a:r>
                    </a:p>
                  </a:txBody>
                  <a:tcPr marL="10319" marR="10319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IP66</a:t>
                      </a:r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IP66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IP66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IP66</a:t>
                      </a:r>
                      <a:endParaRPr lang="en-SG" dirty="0"/>
                    </a:p>
                  </a:txBody>
                  <a:tcPr marL="10319" marR="10319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115" y="743635"/>
            <a:ext cx="1066831" cy="1294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D2EFEC09-E1A2-44AB-AD6B-1A6C07639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B68A1DD-E76A-445D-9D4E-60326FDED97E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8" t="28813" r="30508" b="27684"/>
          <a:stretch/>
        </p:blipFill>
        <p:spPr bwMode="auto">
          <a:xfrm>
            <a:off x="2777579" y="1070417"/>
            <a:ext cx="711821" cy="7279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95E55F7-A468-4137-86A0-7085A823F9D7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6" t="26952" r="30589" b="30161"/>
          <a:stretch/>
        </p:blipFill>
        <p:spPr bwMode="auto">
          <a:xfrm>
            <a:off x="4210453" y="1097445"/>
            <a:ext cx="711821" cy="7279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3DFC25D-2A30-4D11-A0EF-EFFA4F933D14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24" t="35444" r="20107" b="34610"/>
          <a:stretch/>
        </p:blipFill>
        <p:spPr bwMode="auto">
          <a:xfrm>
            <a:off x="5601055" y="1135995"/>
            <a:ext cx="1206784" cy="7279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AB7C9A-03DF-4700-A48D-FFDC9185F6C8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3" t="33583" r="15829" b="36899"/>
          <a:stretch/>
        </p:blipFill>
        <p:spPr bwMode="auto">
          <a:xfrm>
            <a:off x="7043914" y="1135995"/>
            <a:ext cx="1206784" cy="6442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50" descr="NewandNotable_-_new9">
            <a:extLst>
              <a:ext uri="{FF2B5EF4-FFF2-40B4-BE49-F238E27FC236}">
                <a16:creationId xmlns:a16="http://schemas.microsoft.com/office/drawing/2014/main" id="{265348D6-529B-4C67-8870-5D3FF4ED5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750" y="100850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477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 bwMode="auto">
          <a:xfrm>
            <a:off x="2161296" y="1900048"/>
            <a:ext cx="5550680" cy="2244440"/>
          </a:xfrm>
          <a:prstGeom prst="rect">
            <a:avLst/>
          </a:prstGeom>
          <a:solidFill>
            <a:schemeClr val="tx1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723" tIns="47862" rIns="95723" bIns="47862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ja-JP" sz="5600" b="1" dirty="0">
                <a:solidFill>
                  <a:srgbClr val="FFFFFF"/>
                </a:solidFill>
              </a:rPr>
              <a:t>DVR</a:t>
            </a:r>
            <a:endParaRPr lang="ja-JP" altLang="en-US" sz="56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708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" y="11318"/>
            <a:ext cx="9892605" cy="49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0" fontAlgn="ctr" hangingPunct="0"/>
            <a:r>
              <a:rPr lang="en-US" altLang="ja-JP" sz="2800" b="1" dirty="0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4/8ch HD DVR (1 SATA HDD)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049668" y="2429061"/>
            <a:ext cx="7514229" cy="3974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723" tIns="47862" rIns="95723" bIns="47862" anchor="ctr">
            <a:spAutoFit/>
          </a:bodyPr>
          <a:lstStyle/>
          <a:p>
            <a:pPr algn="l"/>
            <a:r>
              <a:rPr lang="en-US" altLang="ja-JP" sz="2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Overview</a:t>
            </a:r>
            <a:endParaRPr lang="en-US" altLang="ja-JP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4ch (CJ-HDR104B) / 8ch (CJ-HDR108B) with 720P/1080P real-time recording playback and live view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H.264 and H.265 video compression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HDMI / VGA  simultaneous video output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Support 1 SATA HDD up to 6TB for CJ-HDR104B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Support 1 SATA HDD up to 10TB for CJ-HDR108B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2 ports of USB2.0 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Digital Zoom during Live &amp; Playback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iPhone, iPad &amp; Android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Video Motion Detection (VMD)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Daily Health Report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698" y="545353"/>
            <a:ext cx="9892604" cy="4198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5723" tIns="47862" rIns="95723" bIns="47862">
            <a:spAutoFit/>
          </a:bodyPr>
          <a:lstStyle/>
          <a:p>
            <a:pPr algn="l" fontAlgn="ctr"/>
            <a:r>
              <a:rPr lang="en-US" altLang="ja-JP" sz="2100" b="1" dirty="0"/>
              <a:t>Model number</a:t>
            </a:r>
            <a:r>
              <a:rPr lang="ja-JP" altLang="en-US" sz="2100" dirty="0"/>
              <a:t> </a:t>
            </a:r>
            <a:r>
              <a:rPr lang="en-US" altLang="ja-JP" sz="2100" dirty="0"/>
              <a:t>: CJ-HDR</a:t>
            </a:r>
            <a:r>
              <a:rPr lang="en-US" altLang="ja-JP" sz="2100" dirty="0">
                <a:ea typeface="Tahoma" panose="020B0604030504040204" pitchFamily="34" charset="0"/>
                <a:cs typeface="Tahoma" panose="020B0604030504040204" pitchFamily="34" charset="0"/>
              </a:rPr>
              <a:t>104B</a:t>
            </a:r>
            <a:r>
              <a:rPr kumimoji="0" lang="en-US" altLang="ja-JP" sz="2100" b="1" dirty="0">
                <a:solidFill>
                  <a:schemeClr val="accent6">
                    <a:lumMod val="75000"/>
                  </a:schemeClr>
                </a:solidFill>
                <a:effectLst/>
                <a:cs typeface="Tahoma" pitchFamily="34" charset="0"/>
              </a:rPr>
              <a:t> </a:t>
            </a:r>
            <a:r>
              <a:rPr kumimoji="0" lang="en-US" altLang="ja-JP" sz="2100" dirty="0">
                <a:solidFill>
                  <a:schemeClr val="accent6">
                    <a:lumMod val="75000"/>
                  </a:schemeClr>
                </a:solidFill>
                <a:effectLst/>
                <a:cs typeface="Tahoma" pitchFamily="34" charset="0"/>
              </a:rPr>
              <a:t>(4ch) /</a:t>
            </a:r>
            <a:r>
              <a:rPr lang="en-US" altLang="ja-JP" sz="210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ja-JP" sz="2100" dirty="0"/>
              <a:t>CJ-HDR</a:t>
            </a:r>
            <a:r>
              <a:rPr lang="en-US" altLang="ja-JP" sz="2100" dirty="0">
                <a:ea typeface="Tahoma" panose="020B0604030504040204" pitchFamily="34" charset="0"/>
                <a:cs typeface="Tahoma" panose="020B0604030504040204" pitchFamily="34" charset="0"/>
              </a:rPr>
              <a:t>108B</a:t>
            </a:r>
            <a:r>
              <a:rPr lang="en-US" altLang="ja-JP" sz="210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kumimoji="0" lang="en-US" altLang="ja-JP" sz="2100" dirty="0">
                <a:solidFill>
                  <a:schemeClr val="accent6">
                    <a:lumMod val="75000"/>
                  </a:schemeClr>
                </a:solidFill>
                <a:effectLst/>
                <a:cs typeface="Tahoma" pitchFamily="34" charset="0"/>
              </a:rPr>
              <a:t>8ch)</a:t>
            </a:r>
            <a:r>
              <a:rPr kumimoji="0" lang="en-US" altLang="ja-JP" sz="2100" b="1" dirty="0">
                <a:solidFill>
                  <a:schemeClr val="accent6">
                    <a:lumMod val="75000"/>
                  </a:schemeClr>
                </a:solidFill>
                <a:effectLst/>
                <a:cs typeface="Tahoma" pitchFamily="34" charset="0"/>
              </a:rPr>
              <a:t> </a:t>
            </a:r>
          </a:p>
        </p:txBody>
      </p:sp>
      <p:pic>
        <p:nvPicPr>
          <p:cNvPr id="12" name="Picture 50" descr="NewandNotable_-_new9">
            <a:extLst>
              <a:ext uri="{FF2B5EF4-FFF2-40B4-BE49-F238E27FC236}">
                <a16:creationId xmlns:a16="http://schemas.microsoft.com/office/drawing/2014/main" id="{6109F909-5A9C-4CF6-91CE-8AC814A8E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081" y="92584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6A3A2EE-3AE5-40C6-80FC-CDAF3A15DD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12" y="1035253"/>
            <a:ext cx="4160912" cy="13296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C82328-221E-44DB-9442-258D3C5616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291" y="1145356"/>
            <a:ext cx="4194197" cy="1325413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3961735D-CF70-449E-8BD1-AF5D269B7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591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" y="11318"/>
            <a:ext cx="9892605" cy="52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0" fontAlgn="ctr" hangingPunct="0"/>
            <a:r>
              <a:rPr lang="en-US" altLang="ja-JP" sz="2800" b="1" dirty="0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16ch HD DVR (2 SATA HDD)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049668" y="3204143"/>
            <a:ext cx="8323612" cy="2681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723" tIns="47862" rIns="95723" bIns="47862" anchor="ctr">
            <a:spAutoFit/>
          </a:bodyPr>
          <a:lstStyle/>
          <a:p>
            <a:pPr algn="l"/>
            <a:r>
              <a:rPr lang="en-US" altLang="ja-JP" sz="2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Overview</a:t>
            </a:r>
            <a:endParaRPr lang="en-US" altLang="ja-JP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16 channel with 720p real-time recording playback and live view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H.264 video encode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1/4/9/16 channel synchronous real time  playback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HDMI / VGA  simultaneous video output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Support 2 SATA HDDs up to 12 TB, 2 USB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Digital Zoom in Live &amp; Playback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iPhone, iPad &amp; Android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0" y="537746"/>
            <a:ext cx="9905999" cy="4198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5723" tIns="47862" rIns="95723" bIns="47862">
            <a:spAutoFit/>
          </a:bodyPr>
          <a:lstStyle/>
          <a:p>
            <a:pPr algn="l" fontAlgn="ctr"/>
            <a:r>
              <a:rPr lang="en-US" altLang="ja-JP" sz="2100" b="1" dirty="0"/>
              <a:t>Model number</a:t>
            </a:r>
            <a:r>
              <a:rPr lang="ja-JP" altLang="en-US" sz="2100" dirty="0"/>
              <a:t> </a:t>
            </a:r>
            <a:r>
              <a:rPr lang="en-US" altLang="ja-JP" sz="2100" dirty="0"/>
              <a:t>: CJ-HDR</a:t>
            </a:r>
            <a:r>
              <a:rPr lang="en-US" altLang="ja-JP" sz="2100" dirty="0">
                <a:ea typeface="Tahoma" panose="020B0604030504040204" pitchFamily="34" charset="0"/>
                <a:cs typeface="Tahoma" panose="020B0604030504040204" pitchFamily="34" charset="0"/>
              </a:rPr>
              <a:t>216A</a:t>
            </a:r>
            <a:r>
              <a:rPr kumimoji="0" lang="en-US" altLang="ja-JP" sz="2100" b="1" dirty="0">
                <a:solidFill>
                  <a:schemeClr val="accent6">
                    <a:lumMod val="75000"/>
                  </a:schemeClr>
                </a:solidFill>
                <a:effectLst/>
                <a:cs typeface="Tahoma" pitchFamily="34" charset="0"/>
              </a:rPr>
              <a:t> </a:t>
            </a:r>
            <a:r>
              <a:rPr kumimoji="0" lang="en-US" altLang="ja-JP" sz="2100" dirty="0">
                <a:solidFill>
                  <a:schemeClr val="accent6">
                    <a:lumMod val="75000"/>
                  </a:schemeClr>
                </a:solidFill>
                <a:effectLst/>
                <a:cs typeface="Tahoma" pitchFamily="34" charset="0"/>
              </a:rPr>
              <a:t>(16ch)</a:t>
            </a:r>
            <a:endParaRPr kumimoji="0" lang="en-US" altLang="ja-JP" sz="2100" b="1" dirty="0">
              <a:solidFill>
                <a:schemeClr val="accent6">
                  <a:lumMod val="75000"/>
                </a:schemeClr>
              </a:solidFill>
              <a:effectLst/>
              <a:cs typeface="Tahoma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70F46D-2926-4DCA-B96C-DBA4680EE8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656" y="1484784"/>
            <a:ext cx="5058229" cy="1524966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BE0ED9DE-EC83-42E4-BE2C-BC8F1E460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1887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" y="0"/>
            <a:ext cx="9892605" cy="56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0" fontAlgn="ctr" hangingPunct="0"/>
            <a:r>
              <a:rPr lang="en-US" altLang="ja-JP" sz="2800" b="1" dirty="0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16ch HD DVR (4 SATA HDD)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1" y="537756"/>
            <a:ext cx="9906000" cy="4198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5723" tIns="47862" rIns="95723" bIns="47862">
            <a:spAutoFit/>
          </a:bodyPr>
          <a:lstStyle/>
          <a:p>
            <a:pPr algn="l" fontAlgn="ctr"/>
            <a:r>
              <a:rPr lang="en-US" altLang="ja-JP" sz="2100" b="1" dirty="0"/>
              <a:t>Model number</a:t>
            </a:r>
            <a:r>
              <a:rPr lang="ja-JP" altLang="en-US" sz="2100" dirty="0"/>
              <a:t> </a:t>
            </a:r>
            <a:r>
              <a:rPr lang="en-US" altLang="ja-JP" sz="2100" dirty="0"/>
              <a:t>: CJ-HDR</a:t>
            </a:r>
            <a:r>
              <a:rPr lang="en-US" altLang="ja-JP" sz="2100" dirty="0">
                <a:ea typeface="Tahoma" panose="020B0604030504040204" pitchFamily="34" charset="0"/>
                <a:cs typeface="Tahoma" panose="020B0604030504040204" pitchFamily="34" charset="0"/>
              </a:rPr>
              <a:t>416A</a:t>
            </a:r>
            <a:r>
              <a:rPr kumimoji="0" lang="en-US" altLang="ja-JP" sz="2100" b="1" dirty="0">
                <a:solidFill>
                  <a:schemeClr val="accent6">
                    <a:lumMod val="75000"/>
                  </a:schemeClr>
                </a:solidFill>
                <a:effectLst/>
                <a:cs typeface="Tahoma" pitchFamily="34" charset="0"/>
              </a:rPr>
              <a:t> </a:t>
            </a:r>
            <a:r>
              <a:rPr kumimoji="0" lang="en-US" altLang="ja-JP" sz="2100" dirty="0">
                <a:solidFill>
                  <a:schemeClr val="accent6">
                    <a:lumMod val="75000"/>
                  </a:schemeClr>
                </a:solidFill>
                <a:effectLst/>
                <a:cs typeface="Tahoma" pitchFamily="34" charset="0"/>
              </a:rPr>
              <a:t>(16ch)</a:t>
            </a:r>
            <a:endParaRPr kumimoji="0" lang="en-US" altLang="ja-JP" sz="2100" b="1" dirty="0">
              <a:solidFill>
                <a:schemeClr val="accent6">
                  <a:lumMod val="75000"/>
                </a:schemeClr>
              </a:solidFill>
              <a:effectLst/>
              <a:cs typeface="Tahoma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049665" y="3204143"/>
            <a:ext cx="8842944" cy="2681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723" tIns="47862" rIns="95723" bIns="47862" anchor="ctr">
            <a:spAutoFit/>
          </a:bodyPr>
          <a:lstStyle/>
          <a:p>
            <a:pPr algn="l"/>
            <a:r>
              <a:rPr lang="en-US" altLang="ja-JP" sz="2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Overview</a:t>
            </a:r>
            <a:endParaRPr lang="en-US" altLang="ja-JP" sz="2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58964" indent="-358964" algn="l">
              <a:buFont typeface="Arial" pitchFamily="34" charset="0"/>
              <a:buChar char="•"/>
            </a:pPr>
            <a:r>
              <a:rPr lang="en-US" altLang="ja-JP" sz="2100" dirty="0">
                <a:effectLst/>
              </a:rPr>
              <a:t>16 channel with 720p real-time recording playback and live view</a:t>
            </a:r>
            <a:endParaRPr lang="en-US" sz="2100" dirty="0">
              <a:effectLst/>
            </a:endParaRP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H.264 video encode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1/4/9/16 channel synchronous real time  playback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HDMI / VGA / BNC(TV) simultaneous video output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Support 4 SATA HDDs up to 24TB, 3 USB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Digital Zoom in Live &amp; Playback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iPhone, iPad &amp; Android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2B9A4F-7A0F-4285-AFF9-011695CD5F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688" y="1384232"/>
            <a:ext cx="5169024" cy="159853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2E5286DB-977F-4BE9-B4B8-8DE996556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620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" y="3"/>
            <a:ext cx="9906000" cy="538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algn="l" eaLnBrk="0" fontAlgn="ctr" hangingPunct="0">
              <a:defRPr sz="3200" b="1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/>
            <a:r>
              <a:rPr lang="en-US" altLang="ja-JP" sz="2800" dirty="0"/>
              <a:t>Specifications (DVR A-model)</a:t>
            </a:r>
          </a:p>
        </p:txBody>
      </p:sp>
      <p:sp>
        <p:nvSpPr>
          <p:cNvPr id="4" name="Rectangular Callout 3"/>
          <p:cNvSpPr/>
          <p:nvPr/>
        </p:nvSpPr>
        <p:spPr>
          <a:xfrm>
            <a:off x="4353574" y="2811542"/>
            <a:ext cx="1217023" cy="486665"/>
          </a:xfrm>
          <a:prstGeom prst="wedgeRectCallout">
            <a:avLst>
              <a:gd name="adj1" fmla="val -33624"/>
              <a:gd name="adj2" fmla="val 100078"/>
            </a:avLst>
          </a:prstGeom>
        </p:spPr>
        <p:txBody>
          <a:bodyPr wrap="none" lIns="95723" tIns="47862" rIns="95723" bIns="47862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effectLst/>
              <a:latin typeface="Calibri" pitchFamily="34" charset="0"/>
              <a:ea typeface="ＭＳ Ｐゴシック" pitchFamily="50" charset="-128"/>
              <a:cs typeface="Calibri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452034"/>
              </p:ext>
            </p:extLst>
          </p:nvPr>
        </p:nvGraphicFramePr>
        <p:xfrm>
          <a:off x="252207" y="748470"/>
          <a:ext cx="9401586" cy="4460573"/>
        </p:xfrm>
        <a:graphic>
          <a:graphicData uri="http://schemas.openxmlformats.org/drawingml/2006/table">
            <a:tbl>
              <a:tblPr/>
              <a:tblGrid>
                <a:gridCol w="1153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8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5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89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5645">
                  <a:extLst>
                    <a:ext uri="{9D8B030D-6E8A-4147-A177-3AD203B41FA5}">
                      <a16:colId xmlns:a16="http://schemas.microsoft.com/office/drawing/2014/main" val="2684661756"/>
                    </a:ext>
                  </a:extLst>
                </a:gridCol>
                <a:gridCol w="16395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2090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Model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CJ-HDR104B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CJ-HDR108B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CJ-HDR216A</a:t>
                      </a:r>
                      <a:endParaRPr lang="en-SG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CJ-HDR416A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Video / Audio Interface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Video Input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CH, BNC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CH, BNC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CH, BNC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CH, BNC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Type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HDCVI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1080P/720P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Analog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NTSC/PAL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Video Output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HDMI, 1 VGA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S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HDMI, 1 VGA, 1 BNC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Audio Input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CH, RCA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S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CH, BNC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Audio Output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CH, RCA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SG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CH, BNC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853"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Display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Multiscreen Mode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1/4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1/4/8/9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1/4/8/9/16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1/4/8/9/16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29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Video / Audio Format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Video/Audio Compression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H.264, H.265 / G.711a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H.264, H.265 / G.711a</a:t>
                      </a:r>
                      <a:endParaRPr lang="en-SG" sz="1200" dirty="0">
                        <a:latin typeface="+mn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H.264 / G.711a</a:t>
                      </a:r>
                      <a:endParaRPr lang="en-SG" sz="1200" dirty="0">
                        <a:latin typeface="+mn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3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H.264 / G.711a</a:t>
                      </a:r>
                      <a:endParaRPr lang="en-SG" sz="1200" dirty="0">
                        <a:latin typeface="+mn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Record Rate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Main Stream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1080P/720P/960H/D1/CIF/(1~25/30fps)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S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SG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Sub Stream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D1/CIF/ (1~15fps)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Alarm / Event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Alarm Input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CH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Relay Output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 CH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4991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Trigger Events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Recording, PTZ, Tour, Email, FTP, Snapshot, Buzzer, Show Message, Alarm Upload and Log *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9751"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Playback &amp; Backup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Sync Playback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1/4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1/4/9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1/4/9/16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1/4/9/16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5582"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Network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Mobile Device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iPhone, iPad, Android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88188"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HDD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Unit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SATA Port </a:t>
                      </a:r>
                      <a:b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(up to 6 TB)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SATA Port </a:t>
                      </a:r>
                      <a:b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(up to 10 TB)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SATA Port </a:t>
                      </a:r>
                      <a:b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(up to 8 TB for each disk)</a:t>
                      </a:r>
                      <a:endParaRPr lang="en-S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SATA Port </a:t>
                      </a:r>
                      <a:b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(up to 8 TB for each disk)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5767"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External Interface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USB Interface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Port (1 rear), USB 2.0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Port (1 rear), </a:t>
                      </a:r>
                      <a:b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USB 2.0, 1 USB 3.0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Port, USB 2.0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43901" y="5352614"/>
            <a:ext cx="9201507" cy="113929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171450" indent="-171450" algn="l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en-US" sz="1100" b="1" dirty="0">
                <a:solidFill>
                  <a:srgbClr val="000000"/>
                </a:solidFill>
                <a:effectLst/>
                <a:latin typeface="Calibri"/>
              </a:rPr>
              <a:t>For CJ-HDR416 only </a:t>
            </a: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en-US" sz="1100" b="1" i="1" dirty="0">
                <a:solidFill>
                  <a:srgbClr val="000000"/>
                </a:solidFill>
                <a:effectLst/>
                <a:latin typeface="Calibri"/>
                <a:ea typeface="HelveticaNeueLTStd-Roman"/>
                <a:cs typeface="Calibri"/>
              </a:rPr>
              <a:t>Remark: </a:t>
            </a:r>
            <a:endParaRPr lang="en-US" sz="1100" b="1" i="1" dirty="0">
              <a:effectLst/>
              <a:latin typeface="Calibri"/>
              <a:ea typeface="HelveticaNeueLTStd-Roman"/>
              <a:cs typeface="Calibri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en-US" sz="1100" b="1" i="1" dirty="0">
                <a:effectLst/>
                <a:latin typeface="Calibri"/>
                <a:ea typeface="HelveticaNeueLTStd-Roman"/>
                <a:cs typeface="Calibri"/>
              </a:rPr>
              <a:t>- For channel 1 and channel 5 (CJ-HDR108A only), the change of the frame rate to 16fps or more at 1080P and above, will update the frame rate settings of other channels to 15fps.</a:t>
            </a:r>
            <a:endParaRPr lang="en-SG" sz="1100" b="1" dirty="0">
              <a:effectLst/>
              <a:latin typeface="Calibri"/>
              <a:ea typeface="MS Mincho"/>
              <a:cs typeface="Arial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en-US" sz="1100" b="1" i="1" dirty="0">
                <a:effectLst/>
                <a:latin typeface="Calibri"/>
                <a:ea typeface="HelveticaNeueLTStd-Roman"/>
                <a:cs typeface="Calibri"/>
              </a:rPr>
              <a:t>- Recommended to schedule a weekly reboot.</a:t>
            </a:r>
            <a:r>
              <a:rPr lang="en-US" sz="650" i="1" dirty="0">
                <a:effectLst/>
                <a:latin typeface="Calibri"/>
                <a:ea typeface="HelveticaNeueLTStd-Roman"/>
                <a:cs typeface="Calibri"/>
              </a:rPr>
              <a:t> </a:t>
            </a:r>
            <a:endParaRPr lang="en-SG" sz="1100" dirty="0">
              <a:effectLst/>
              <a:latin typeface="Calibri"/>
              <a:ea typeface="MS Mincho"/>
              <a:cs typeface="Arial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en-US" sz="650" i="1" dirty="0">
                <a:effectLst/>
                <a:latin typeface="Calibri"/>
                <a:ea typeface="HelveticaNeueLTStd-Roman"/>
                <a:cs typeface="Calibri"/>
              </a:rPr>
              <a:t> </a:t>
            </a:r>
            <a:endParaRPr lang="en-SG" sz="1100" dirty="0">
              <a:effectLst/>
              <a:latin typeface="Calibri"/>
              <a:ea typeface="MS Mincho"/>
              <a:cs typeface="Arial"/>
            </a:endParaRPr>
          </a:p>
        </p:txBody>
      </p:sp>
      <p:pic>
        <p:nvPicPr>
          <p:cNvPr id="8" name="Picture 50" descr="NewandNotable_-_new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303" y="748470"/>
            <a:ext cx="317563" cy="29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14002AC-1143-4781-9271-F970C140B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0" descr="NewandNotable_-_new9">
            <a:extLst>
              <a:ext uri="{FF2B5EF4-FFF2-40B4-BE49-F238E27FC236}">
                <a16:creationId xmlns:a16="http://schemas.microsoft.com/office/drawing/2014/main" id="{26F486ED-C784-4B64-8D45-8AFDD9674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795" y="758301"/>
            <a:ext cx="317564" cy="29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4841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_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54" y="6610636"/>
            <a:ext cx="13319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9"/>
          <p:cNvSpPr/>
          <p:nvPr/>
        </p:nvSpPr>
        <p:spPr>
          <a:xfrm>
            <a:off x="32572" y="0"/>
            <a:ext cx="9840858" cy="646331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ja-JP" sz="2800" b="1" dirty="0">
                <a:solidFill>
                  <a:srgbClr val="FFFFFF"/>
                </a:solidFill>
                <a:latin typeface="+mj-lt"/>
                <a:cs typeface="DB ComYard X" panose="02000506090000020004" pitchFamily="2" charset="-34"/>
              </a:rPr>
              <a:t>Recording calculator available</a:t>
            </a:r>
            <a:endParaRPr lang="en-US" altLang="ja-JP" sz="28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012" y="759600"/>
            <a:ext cx="3913822" cy="373658"/>
          </a:xfrm>
          <a:prstGeom prst="rect">
            <a:avLst/>
          </a:prstGeom>
        </p:spPr>
        <p:txBody>
          <a:bodyPr wrap="none" lIns="95723" tIns="47862" rIns="95723" bIns="47862">
            <a:spAutoFit/>
          </a:bodyPr>
          <a:lstStyle/>
          <a:p>
            <a:r>
              <a:rPr lang="en-US" altLang="ja-JP" sz="1800" dirty="0">
                <a:solidFill>
                  <a:srgbClr val="000000"/>
                </a:solidFill>
                <a:effectLst/>
              </a:rPr>
              <a:t>Recording volume calculator Ver3.00</a:t>
            </a:r>
          </a:p>
        </p:txBody>
      </p:sp>
      <p:sp>
        <p:nvSpPr>
          <p:cNvPr id="8" name="テキスト ボックス 7"/>
          <p:cNvSpPr txBox="1"/>
          <p:nvPr/>
        </p:nvSpPr>
        <p:spPr bwMode="auto">
          <a:xfrm>
            <a:off x="975111" y="5253202"/>
            <a:ext cx="8019087" cy="85170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56529" tIns="37688" rIns="56529" bIns="37688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21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You can download the latest calculator from </a:t>
            </a:r>
          </a:p>
          <a:p>
            <a:pPr algn="l">
              <a:lnSpc>
                <a:spcPct val="120000"/>
              </a:lnSpc>
            </a:pPr>
            <a:r>
              <a:rPr lang="en-US" altLang="ja-JP" sz="21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http://security.panasonic.com/library/c-series/</a:t>
            </a:r>
          </a:p>
        </p:txBody>
      </p:sp>
      <p:sp>
        <p:nvSpPr>
          <p:cNvPr id="10" name="TextBox 4"/>
          <p:cNvSpPr txBox="1"/>
          <p:nvPr/>
        </p:nvSpPr>
        <p:spPr bwMode="auto">
          <a:xfrm>
            <a:off x="-32172" y="6080947"/>
            <a:ext cx="9919602" cy="37157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none" lIns="56529" tIns="37688" rIns="56529" bIns="37688" rtlCol="0">
            <a:spAutoFit/>
          </a:bodyPr>
          <a:lstStyle/>
          <a:p>
            <a:pPr defTabSz="957236">
              <a:lnSpc>
                <a:spcPct val="120000"/>
              </a:lnSpc>
            </a:pPr>
            <a:r>
              <a:rPr lang="en-US" sz="1600" b="1" dirty="0">
                <a:effectLst/>
                <a:latin typeface="Arial" charset="0"/>
                <a:ea typeface="ＭＳ Ｐゴシック" pitchFamily="50" charset="-128"/>
              </a:rPr>
              <a:t>Reference bitrate and range of selectable bitrate are shown on “Bitrate table” sheet in the calculator.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316" y="1094957"/>
            <a:ext cx="6408737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8EA81FC7-D7E5-4301-9B87-BA7132C3A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3766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" y="13648"/>
            <a:ext cx="9892605" cy="482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algn="l" eaLnBrk="0" fontAlgn="ctr" hangingPunct="0"/>
            <a:r>
              <a:rPr lang="en-US" altLang="ja-JP" sz="2800" b="1" dirty="0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C-series &amp; Analog connectivity &amp; Limitations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54662" y="5199957"/>
            <a:ext cx="9851341" cy="465991"/>
          </a:xfrm>
          <a:prstGeom prst="rect">
            <a:avLst/>
          </a:prstGeom>
        </p:spPr>
        <p:txBody>
          <a:bodyPr wrap="square" lIns="95723" tIns="47862" rIns="95723" bIns="47862">
            <a:spAutoFit/>
          </a:bodyPr>
          <a:lstStyle/>
          <a:p>
            <a:pPr algn="l"/>
            <a:r>
              <a:rPr lang="en-US" sz="1200" dirty="0">
                <a:effectLst/>
              </a:rPr>
              <a:t>*1 : In theory, 3</a:t>
            </a:r>
            <a:r>
              <a:rPr lang="en-US" sz="1200" baseline="30000" dirty="0">
                <a:effectLst/>
              </a:rPr>
              <a:t>rd</a:t>
            </a:r>
            <a:r>
              <a:rPr lang="en-US" sz="1200" dirty="0">
                <a:effectLst/>
              </a:rPr>
              <a:t> Party HD-CVI devices work with Panasonic C-Series. However, when using 3rd party devices, prior testing is recommended.</a:t>
            </a:r>
          </a:p>
          <a:p>
            <a:pPr algn="l"/>
            <a:r>
              <a:rPr lang="en-US" sz="1200" dirty="0">
                <a:effectLst/>
              </a:rPr>
              <a:t>*2 : It depends on 3rd party recorder's specifications.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997505"/>
              </p:ext>
            </p:extLst>
          </p:nvPr>
        </p:nvGraphicFramePr>
        <p:xfrm>
          <a:off x="212260" y="1184335"/>
          <a:ext cx="9389813" cy="1476984"/>
        </p:xfrm>
        <a:graphic>
          <a:graphicData uri="http://schemas.openxmlformats.org/drawingml/2006/table">
            <a:tbl>
              <a:tblPr/>
              <a:tblGrid>
                <a:gridCol w="891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59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5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5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3504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Camera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51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Panasonic</a:t>
                      </a:r>
                    </a:p>
                    <a:p>
                      <a:pPr algn="ctr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C-Series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Analog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C-series &amp; Analog mix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0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DVR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Panasonic C-Series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OK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OK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OK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Analog (HD716/X-Plus/3</a:t>
                      </a:r>
                      <a:r>
                        <a:rPr lang="en-US" sz="1800" b="1" i="0" u="none" strike="noStrike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rd</a:t>
                      </a:r>
                      <a:r>
                        <a:rPr lang="en-US" sz="18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party</a:t>
                      </a:r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)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OK 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077563"/>
              </p:ext>
            </p:extLst>
          </p:nvPr>
        </p:nvGraphicFramePr>
        <p:xfrm>
          <a:off x="163773" y="3304529"/>
          <a:ext cx="9438297" cy="177384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1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4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40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40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766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Camera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922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Panasonic</a:t>
                      </a:r>
                      <a:b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C-series 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3</a:t>
                      </a:r>
                      <a:r>
                        <a:rPr lang="en-US" sz="1900" b="1" i="0" u="none" strike="noStrike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rd</a:t>
                      </a:r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party</a:t>
                      </a:r>
                      <a:b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HD-CVI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3</a:t>
                      </a:r>
                      <a:r>
                        <a:rPr lang="en-US" sz="1900" b="1" i="0" u="none" strike="noStrike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rd</a:t>
                      </a:r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party others </a:t>
                      </a:r>
                    </a:p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(HD-TVI, AHD</a:t>
                      </a:r>
                      <a:r>
                        <a:rPr lang="en-US" sz="16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, etc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.)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76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DVR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Panasonic C-Series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OK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OK  (*1)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7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3</a:t>
                      </a:r>
                      <a:r>
                        <a:rPr lang="en-US" sz="1900" b="1" i="0" u="none" strike="noStrike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rd</a:t>
                      </a:r>
                      <a:r>
                        <a:rPr lang="en-US" sz="19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party HD-CVI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OK (*1)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OK  (*1)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1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3</a:t>
                      </a:r>
                      <a:r>
                        <a:rPr lang="en-US" sz="1900" b="1" i="0" u="none" strike="noStrike" baseline="3000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rd</a:t>
                      </a:r>
                      <a:r>
                        <a:rPr lang="en-US" sz="1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party others </a:t>
                      </a:r>
                      <a:r>
                        <a:rPr 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(HD-TVI, AHD, etc.)</a:t>
                      </a:r>
                      <a:endParaRPr lang="en-US" sz="19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(*2)</a:t>
                      </a:r>
                    </a:p>
                  </a:txBody>
                  <a:tcPr marL="7904" marR="7904" marT="72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07876" y="811415"/>
            <a:ext cx="3848895" cy="257175"/>
          </a:xfrm>
          <a:prstGeom prst="rect">
            <a:avLst/>
          </a:prstGeom>
        </p:spPr>
        <p:txBody>
          <a:bodyPr wrap="none" lIns="95723" tIns="47862" rIns="95723" bIns="47862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100" b="1" u="sng" dirty="0">
                <a:effectLst/>
                <a:latin typeface="Calibri" pitchFamily="34" charset="0"/>
                <a:ea typeface="ＭＳ Ｐゴシック" pitchFamily="50" charset="-128"/>
                <a:cs typeface="Calibri" pitchFamily="34" charset="0"/>
              </a:rPr>
              <a:t>C-Series with Analog camera/recorder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8837" y="2970150"/>
            <a:ext cx="3353594" cy="257175"/>
          </a:xfrm>
          <a:prstGeom prst="rect">
            <a:avLst/>
          </a:prstGeom>
        </p:spPr>
        <p:txBody>
          <a:bodyPr wrap="none" lIns="95723" tIns="47862" rIns="95723" bIns="47862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100" b="1" u="sng" dirty="0">
                <a:effectLst/>
                <a:latin typeface="Calibri" pitchFamily="34" charset="0"/>
                <a:ea typeface="ＭＳ Ｐゴシック" pitchFamily="50" charset="-128"/>
                <a:cs typeface="Calibri" pitchFamily="34" charset="0"/>
              </a:rPr>
              <a:t>C-Series with 3</a:t>
            </a:r>
            <a:r>
              <a:rPr lang="en-US" sz="2100" b="1" u="sng" baseline="30000" dirty="0">
                <a:effectLst/>
                <a:latin typeface="Calibri" pitchFamily="34" charset="0"/>
                <a:ea typeface="ＭＳ Ｐゴシック" pitchFamily="50" charset="-128"/>
                <a:cs typeface="Calibri" pitchFamily="34" charset="0"/>
              </a:rPr>
              <a:t>rd</a:t>
            </a:r>
            <a:r>
              <a:rPr lang="en-US" sz="2100" b="1" u="sng" dirty="0">
                <a:effectLst/>
                <a:latin typeface="Calibri" pitchFamily="34" charset="0"/>
                <a:ea typeface="ＭＳ Ｐゴシック" pitchFamily="50" charset="-128"/>
                <a:cs typeface="Calibri" pitchFamily="34" charset="0"/>
              </a:rPr>
              <a:t> party FHD analog camera/ recorder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9695" y="5767970"/>
            <a:ext cx="8028155" cy="650657"/>
          </a:xfrm>
          <a:prstGeom prst="rect">
            <a:avLst/>
          </a:prstGeom>
        </p:spPr>
        <p:txBody>
          <a:bodyPr wrap="square" lIns="95723" tIns="47862" rIns="95723" bIns="47862">
            <a:spAutoFit/>
          </a:bodyPr>
          <a:lstStyle/>
          <a:p>
            <a:pPr algn="l"/>
            <a:r>
              <a:rPr lang="en-US" sz="1200" dirty="0">
                <a:effectLst/>
              </a:rPr>
              <a:t>&lt;Note&gt;</a:t>
            </a:r>
          </a:p>
          <a:p>
            <a:pPr algn="l"/>
            <a:r>
              <a:rPr lang="en-US" sz="1200" dirty="0">
                <a:effectLst/>
              </a:rPr>
              <a:t>The above tables refer to image connectivity. PTZ operation are not taken into account.</a:t>
            </a:r>
          </a:p>
          <a:p>
            <a:pPr algn="l"/>
            <a:r>
              <a:rPr lang="en-US" sz="1200" dirty="0">
                <a:effectLst/>
              </a:rPr>
              <a:t>PTZ operation (Panasonic Analog PTZ (WV-CW590 &amp; CS580) and C-series recorder) will be evaluated. </a:t>
            </a:r>
          </a:p>
        </p:txBody>
      </p:sp>
    </p:spTree>
    <p:extLst>
      <p:ext uri="{BB962C8B-B14F-4D97-AF65-F5344CB8AC3E}">
        <p14:creationId xmlns:p14="http://schemas.microsoft.com/office/powerpoint/2010/main" val="85393159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8860" y="6610636"/>
            <a:ext cx="2468279" cy="222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p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54" y="6610636"/>
            <a:ext cx="13319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9"/>
          <p:cNvSpPr/>
          <p:nvPr/>
        </p:nvSpPr>
        <p:spPr>
          <a:xfrm>
            <a:off x="159040" y="123303"/>
            <a:ext cx="31191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DB ComYard X" panose="02000506090000020004" pitchFamily="2" charset="-34"/>
              </a:rPr>
              <a:t>What is C-Series?</a:t>
            </a:r>
            <a:endParaRPr lang="en-US" sz="3200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2914158" y="1721793"/>
            <a:ext cx="667127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 algn="l">
              <a:buAutoNum type="arabicPeriod"/>
            </a:pPr>
            <a:r>
              <a:rPr lang="en-US" altLang="ja-JP" sz="6000" b="1" dirty="0">
                <a:latin typeface="+mj-lt"/>
              </a:rPr>
              <a:t> Clarity</a:t>
            </a:r>
          </a:p>
          <a:p>
            <a:pPr algn="l"/>
            <a:r>
              <a:rPr lang="en-US" altLang="ja-JP" sz="6000" b="1" dirty="0">
                <a:latin typeface="+mj-lt"/>
              </a:rPr>
              <a:t>2. Connectivity</a:t>
            </a:r>
          </a:p>
          <a:p>
            <a:pPr algn="l"/>
            <a:r>
              <a:rPr lang="en-US" altLang="ja-JP" sz="6000" b="1" dirty="0">
                <a:latin typeface="+mj-lt"/>
              </a:rPr>
              <a:t>3. Convenience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211" y="1927067"/>
            <a:ext cx="2043464" cy="247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95966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3419" y="4121297"/>
            <a:ext cx="4739162" cy="8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8228" y="1230677"/>
            <a:ext cx="2086088" cy="2530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05030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 bwMode="auto">
          <a:xfrm>
            <a:off x="2161296" y="1900048"/>
            <a:ext cx="5550680" cy="2244440"/>
          </a:xfrm>
          <a:prstGeom prst="rect">
            <a:avLst/>
          </a:prstGeom>
          <a:solidFill>
            <a:schemeClr val="tx1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723" tIns="47862" rIns="95723" bIns="47862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57236"/>
            <a:r>
              <a:rPr lang="en-US" altLang="ja-JP" sz="5400" b="1" dirty="0">
                <a:solidFill>
                  <a:schemeClr val="bg1"/>
                </a:solidFill>
              </a:rPr>
              <a:t>FHD Analog</a:t>
            </a:r>
          </a:p>
          <a:p>
            <a:pPr defTabSz="957236"/>
            <a:r>
              <a:rPr lang="en-US" altLang="ja-JP" sz="5400" b="1" dirty="0">
                <a:solidFill>
                  <a:schemeClr val="bg1"/>
                </a:solidFill>
              </a:rPr>
              <a:t>Camera</a:t>
            </a:r>
            <a:endParaRPr lang="ja-JP" altLang="en-US" sz="5400" b="1" dirty="0">
              <a:solidFill>
                <a:schemeClr val="bg1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8860" y="6610636"/>
            <a:ext cx="2468279" cy="222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p_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54" y="6610636"/>
            <a:ext cx="13319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157034" y="6509036"/>
            <a:ext cx="959193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786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84"/>
          <p:cNvSpPr txBox="1">
            <a:spLocks noChangeArrowheads="1"/>
          </p:cNvSpPr>
          <p:nvPr/>
        </p:nvSpPr>
        <p:spPr bwMode="auto">
          <a:xfrm>
            <a:off x="0" y="0"/>
            <a:ext cx="9906000" cy="51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723" tIns="9510" rIns="95723" bIns="9510" anchor="ctr">
            <a:noAutofit/>
          </a:bodyPr>
          <a:lstStyle>
            <a:defPPr>
              <a:defRPr lang="ja-JP"/>
            </a:defPPr>
            <a:lvl1pPr algn="l" fontAlgn="ctr">
              <a:defRPr sz="3300" b="1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/>
            <a:r>
              <a:rPr lang="en-US" altLang="ja-JP" sz="2800" dirty="0"/>
              <a:t>Model Number of C-series Camera</a:t>
            </a:r>
          </a:p>
        </p:txBody>
      </p:sp>
      <p:graphicFrame>
        <p:nvGraphicFramePr>
          <p:cNvPr id="25" name="表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442947"/>
              </p:ext>
            </p:extLst>
          </p:nvPr>
        </p:nvGraphicFramePr>
        <p:xfrm>
          <a:off x="139695" y="643452"/>
          <a:ext cx="9142850" cy="571082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0405">
                  <a:extLst>
                    <a:ext uri="{9D8B030D-6E8A-4147-A177-3AD203B41FA5}">
                      <a16:colId xmlns:a16="http://schemas.microsoft.com/office/drawing/2014/main" val="590527233"/>
                    </a:ext>
                  </a:extLst>
                </a:gridCol>
                <a:gridCol w="1212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64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0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425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2938">
                <a:tc>
                  <a:txBody>
                    <a:bodyPr/>
                    <a:lstStyle/>
                    <a:p>
                      <a:pPr algn="ctr" rtl="0" fontAlgn="ctr"/>
                      <a:endParaRPr lang="ja-JP" altLang="en-US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Calibri" pitchFamily="34" charset="0"/>
                        </a:rPr>
                        <a:t>TYPE</a:t>
                      </a:r>
                      <a:endParaRPr lang="en-US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Calibri" pitchFamily="34" charset="0"/>
                        </a:rPr>
                        <a:t>Model Number</a:t>
                      </a:r>
                      <a:endParaRPr lang="en-US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193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HD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IR Dome Camera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anose="020B0604030504040204" pitchFamily="34" charset="0"/>
                          <a:cs typeface="Calibri" pitchFamily="34" charset="0"/>
                        </a:rPr>
                        <a:t>Varifocal</a:t>
                      </a:r>
                    </a:p>
                  </a:txBody>
                  <a:tcPr marL="33231" marR="33231" marT="952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2.7-13.5mm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CV-CFW101AL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889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Fixed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3.6mm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CV-CFW103AL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224591"/>
                  </a:ext>
                </a:extLst>
              </a:tr>
              <a:tr h="413177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Fixed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3.6mm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CV-CFN103AL </a:t>
                      </a:r>
                      <a:r>
                        <a:rPr lang="en-US" altLang="ja-JP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(Indoor)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611">
                <a:tc vMerge="1"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IR Box</a:t>
                      </a:r>
                    </a:p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Camera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Varifocal</a:t>
                      </a:r>
                    </a:p>
                  </a:txBody>
                  <a:tcPr marL="33231" marR="33231" marT="95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2.7-13.5mm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CV-CPW101AL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611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Fixed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3.6mm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CV-CPW103AL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2611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FHD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IR Dome Camera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ahoma" panose="020B0604030504040204" pitchFamily="34" charset="0"/>
                          <a:cs typeface="Calibri" pitchFamily="34" charset="0"/>
                        </a:rPr>
                        <a:t>Varifocal</a:t>
                      </a: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2.7-12mm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CV-CFW201L, CV-CFW201AL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652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Fixed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3.6mm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CV-CFW203L, CV-CFW203AL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30">
                <a:tc v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/>
                </a:tc>
                <a:tc>
                  <a:txBody>
                    <a:bodyPr/>
                    <a:lstStyle/>
                    <a:p>
                      <a:pPr lvl="0"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Fixed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3.6mm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CV-CFN203L </a:t>
                      </a:r>
                      <a:r>
                        <a:rPr lang="en-US" altLang="ja-JP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(Indoor)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2206">
                <a:tc vMerge="1"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IR Box Camera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lvl="0"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Varifocal</a:t>
                      </a: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2.7-12mm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CV-CPW201L, CV-CPW201AL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0918">
                <a:tc rowSpan="2"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Fixed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3.6mm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CV-CPW203L</a:t>
                      </a: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97290">
                <a:tc vMerge="1"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400" u="none" strike="noStrike">
                          <a:effectLst/>
                          <a:latin typeface="Calibri" pitchFamily="34" charset="0"/>
                          <a:cs typeface="Calibri" pitchFamily="34" charset="0"/>
                        </a:rPr>
                        <a:t>Fixed</a:t>
                      </a:r>
                      <a:endParaRPr lang="en-US" altLang="ja-JP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>
                          <a:effectLst/>
                          <a:latin typeface="Calibri" pitchFamily="34" charset="0"/>
                          <a:cs typeface="Calibri" pitchFamily="34" charset="0"/>
                        </a:rPr>
                        <a:t>3.6mm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CV-CPW203L, CV-CPW203AL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95776"/>
                  </a:ext>
                </a:extLst>
              </a:tr>
            </a:tbl>
          </a:graphicData>
        </a:graphic>
      </p:graphicFrame>
      <p:pic>
        <p:nvPicPr>
          <p:cNvPr id="30" name="Picture 2">
            <a:extLst>
              <a:ext uri="{FF2B5EF4-FFF2-40B4-BE49-F238E27FC236}">
                <a16:creationId xmlns:a16="http://schemas.microsoft.com/office/drawing/2014/main" id="{14D696B3-7DD0-4FC7-8F2F-D710DCBD0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0" descr="NewandNotable_-_new9">
            <a:extLst>
              <a:ext uri="{FF2B5EF4-FFF2-40B4-BE49-F238E27FC236}">
                <a16:creationId xmlns:a16="http://schemas.microsoft.com/office/drawing/2014/main" id="{9534B72E-F6B2-4D63-A555-2C6B5D3CC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168" y="3631197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0" descr="NewandNotable_-_new9">
            <a:extLst>
              <a:ext uri="{FF2B5EF4-FFF2-40B4-BE49-F238E27FC236}">
                <a16:creationId xmlns:a16="http://schemas.microsoft.com/office/drawing/2014/main" id="{984F7F58-5EAB-4603-AC81-B6087CBB3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167" y="4151850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0" descr="NewandNotable_-_new9">
            <a:extLst>
              <a:ext uri="{FF2B5EF4-FFF2-40B4-BE49-F238E27FC236}">
                <a16:creationId xmlns:a16="http://schemas.microsoft.com/office/drawing/2014/main" id="{88DCE9C8-FBFD-486A-A60A-CDB7985FF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510" y="5129090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0" descr="NewandNotable_-_new9">
            <a:extLst>
              <a:ext uri="{FF2B5EF4-FFF2-40B4-BE49-F238E27FC236}">
                <a16:creationId xmlns:a16="http://schemas.microsoft.com/office/drawing/2014/main" id="{3929966A-A549-4E6C-9D4A-5A4A54E3D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510" y="5792401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3469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84"/>
          <p:cNvSpPr txBox="1">
            <a:spLocks noChangeArrowheads="1"/>
          </p:cNvSpPr>
          <p:nvPr/>
        </p:nvSpPr>
        <p:spPr bwMode="auto">
          <a:xfrm>
            <a:off x="0" y="0"/>
            <a:ext cx="9906000" cy="51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723" tIns="9510" rIns="95723" bIns="9510" anchor="ctr">
            <a:noAutofit/>
          </a:bodyPr>
          <a:lstStyle>
            <a:defPPr>
              <a:defRPr lang="ja-JP"/>
            </a:defPPr>
            <a:lvl1pPr algn="l" fontAlgn="ctr">
              <a:defRPr sz="3300" b="1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ctr"/>
            <a:r>
              <a:rPr lang="en-US" altLang="ja-JP" sz="2800" dirty="0"/>
              <a:t>Model Number of C-series DVR</a:t>
            </a:r>
          </a:p>
        </p:txBody>
      </p:sp>
      <p:graphicFrame>
        <p:nvGraphicFramePr>
          <p:cNvPr id="25" name="表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207752"/>
              </p:ext>
            </p:extLst>
          </p:nvPr>
        </p:nvGraphicFramePr>
        <p:xfrm>
          <a:off x="116911" y="1327081"/>
          <a:ext cx="9672178" cy="420383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07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1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27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142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8803">
                <a:tc>
                  <a:txBody>
                    <a:bodyPr/>
                    <a:lstStyle/>
                    <a:p>
                      <a:pPr marL="0" marR="0" indent="0" algn="ctr" defTabSz="95723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Category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Type</a:t>
                      </a: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Model</a:t>
                      </a: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942637"/>
                  </a:ext>
                </a:extLst>
              </a:tr>
              <a:tr h="588803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Recorder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lvl="0"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DVR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4CH</a:t>
                      </a:r>
                      <a:r>
                        <a:rPr lang="en-US" sz="2400" u="none" strike="noStrike" baseline="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CJ-HDR104, CJ-HDR104A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880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8CH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CJ-HDR108, CJ-HDR108A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8803">
                <a:tc vMerge="1"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/>
                </a:tc>
                <a:tc vMerge="1">
                  <a:txBody>
                    <a:bodyPr/>
                    <a:lstStyle/>
                    <a:p>
                      <a:pPr lvl="0" algn="ctr" rtl="0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16CH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CJ-HDR216, CJ-HDR216A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8803">
                <a:tc vMerge="1"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/>
                </a:tc>
                <a:tc vMerge="1">
                  <a:txBody>
                    <a:bodyPr/>
                    <a:lstStyle/>
                    <a:p>
                      <a:pPr lvl="0" algn="ctr" rtl="0" fontAlgn="ctr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16CH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CJ-HDR416, CJ-HDR416A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3054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Recorder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lvl="0"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DVR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4CH</a:t>
                      </a:r>
                      <a:r>
                        <a:rPr lang="en-US" sz="2400" u="none" strike="noStrike" baseline="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CJ-HDR104B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938444"/>
                  </a:ext>
                </a:extLst>
              </a:tr>
              <a:tr h="62928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8CH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4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CJ-HDR108B</a:t>
                      </a:r>
                      <a:endParaRPr lang="en-US" sz="2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33231" marR="33231" marT="9524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236288"/>
                  </a:ext>
                </a:extLst>
              </a:tr>
            </a:tbl>
          </a:graphicData>
        </a:graphic>
      </p:graphicFrame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082" y="2040050"/>
            <a:ext cx="1159597" cy="35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460" y="3204427"/>
            <a:ext cx="1348087" cy="38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539" y="3752349"/>
            <a:ext cx="1397146" cy="42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403" y="2615884"/>
            <a:ext cx="1159597" cy="35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D46D8B-3768-4703-9499-98532780C2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582" y="4390376"/>
            <a:ext cx="1324272" cy="4231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8D8D85-CE61-4117-BC72-78F06641FD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082" y="4983558"/>
            <a:ext cx="1397146" cy="441513"/>
          </a:xfrm>
          <a:prstGeom prst="rect">
            <a:avLst/>
          </a:prstGeom>
        </p:spPr>
      </p:pic>
      <p:pic>
        <p:nvPicPr>
          <p:cNvPr id="15" name="Picture 50" descr="NewandNotable_-_new9">
            <a:extLst>
              <a:ext uri="{FF2B5EF4-FFF2-40B4-BE49-F238E27FC236}">
                <a16:creationId xmlns:a16="http://schemas.microsoft.com/office/drawing/2014/main" id="{04FFF5CA-CF31-4D11-96CC-9437C6FCA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9726" y="4410224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0" descr="NewandNotable_-_new9">
            <a:extLst>
              <a:ext uri="{FF2B5EF4-FFF2-40B4-BE49-F238E27FC236}">
                <a16:creationId xmlns:a16="http://schemas.microsoft.com/office/drawing/2014/main" id="{050DA5ED-D872-4285-AE4A-FB9326B4F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254" y="5058754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4F79DC8B-18E2-4802-BF3E-49D35B8C1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01712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5988713" y="5231586"/>
            <a:ext cx="1222274" cy="5583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"/>
            <a:ext cx="9496553" cy="5322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723" tIns="9510" rIns="95723" bIns="9510" anchor="ctr">
            <a:noAutofit/>
          </a:bodyPr>
          <a:lstStyle/>
          <a:p>
            <a:pPr fontAlgn="ctr"/>
            <a:r>
              <a:rPr lang="en-US" sz="2800" b="1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C-Series Model Number (Camera)</a:t>
            </a:r>
            <a:endParaRPr lang="en-SG" sz="2800" b="1" kern="1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9477" y="1542412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7" name="Rectangle 6"/>
          <p:cNvSpPr/>
          <p:nvPr/>
        </p:nvSpPr>
        <p:spPr>
          <a:xfrm>
            <a:off x="1144529" y="1542412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8" name="Rectangle 7"/>
          <p:cNvSpPr/>
          <p:nvPr/>
        </p:nvSpPr>
        <p:spPr>
          <a:xfrm>
            <a:off x="1968033" y="1542412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9" name="Rectangle 8"/>
          <p:cNvSpPr/>
          <p:nvPr/>
        </p:nvSpPr>
        <p:spPr>
          <a:xfrm>
            <a:off x="2783086" y="1542412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10" name="Rectangle 9"/>
          <p:cNvSpPr/>
          <p:nvPr/>
        </p:nvSpPr>
        <p:spPr>
          <a:xfrm>
            <a:off x="3597965" y="1544197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11" name="Rectangle 10"/>
          <p:cNvSpPr/>
          <p:nvPr/>
        </p:nvSpPr>
        <p:spPr>
          <a:xfrm>
            <a:off x="4413016" y="1544197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12" name="Rectangle 11"/>
          <p:cNvSpPr/>
          <p:nvPr/>
        </p:nvSpPr>
        <p:spPr>
          <a:xfrm>
            <a:off x="5236521" y="1544197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13" name="Rectangle 12"/>
          <p:cNvSpPr/>
          <p:nvPr/>
        </p:nvSpPr>
        <p:spPr>
          <a:xfrm>
            <a:off x="6057446" y="1533484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14" name="Rectangle 13"/>
          <p:cNvSpPr/>
          <p:nvPr/>
        </p:nvSpPr>
        <p:spPr>
          <a:xfrm>
            <a:off x="6872412" y="1523073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15" name="Rectangle 14"/>
          <p:cNvSpPr/>
          <p:nvPr/>
        </p:nvSpPr>
        <p:spPr>
          <a:xfrm>
            <a:off x="8506760" y="1523073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17" name="TextBox 16"/>
          <p:cNvSpPr txBox="1"/>
          <p:nvPr/>
        </p:nvSpPr>
        <p:spPr>
          <a:xfrm>
            <a:off x="290433" y="1622595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C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05398" y="1622595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V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28989" y="1622595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-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43954" y="1622595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C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58919" y="1620813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F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73886" y="1622595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W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97475" y="1620813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1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18400" y="1601474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0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33366" y="1603256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1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467799" y="1603256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L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57645" y="2624319"/>
            <a:ext cx="1248138" cy="342880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1600" dirty="0"/>
              <a:t>Category</a:t>
            </a:r>
            <a:endParaRPr lang="en-SG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3432164" y="2624325"/>
            <a:ext cx="1111602" cy="589101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1600" dirty="0"/>
              <a:t>Form </a:t>
            </a:r>
          </a:p>
          <a:p>
            <a:pPr algn="ctr"/>
            <a:r>
              <a:rPr lang="en-US" sz="1600" dirty="0"/>
              <a:t>Factor 1</a:t>
            </a:r>
            <a:endParaRPr lang="en-SG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290348" y="2621785"/>
            <a:ext cx="1111602" cy="589101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1600" dirty="0"/>
              <a:t>Form </a:t>
            </a:r>
          </a:p>
          <a:p>
            <a:pPr algn="ctr"/>
            <a:r>
              <a:rPr lang="en-US" sz="1600" dirty="0"/>
              <a:t>Factor 2</a:t>
            </a:r>
            <a:endParaRPr lang="en-SG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5028266" y="2624319"/>
            <a:ext cx="1296861" cy="342880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1600" dirty="0"/>
              <a:t>Resolution</a:t>
            </a:r>
            <a:endParaRPr lang="en-SG" sz="1600" dirty="0"/>
          </a:p>
        </p:txBody>
      </p:sp>
      <p:sp>
        <p:nvSpPr>
          <p:cNvPr id="34" name="TextBox 33"/>
          <p:cNvSpPr txBox="1"/>
          <p:nvPr/>
        </p:nvSpPr>
        <p:spPr>
          <a:xfrm>
            <a:off x="6704286" y="2604984"/>
            <a:ext cx="1111602" cy="589101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1600" dirty="0"/>
              <a:t>Focal length</a:t>
            </a:r>
            <a:endParaRPr lang="en-SG" sz="1600" dirty="0"/>
          </a:p>
        </p:txBody>
      </p:sp>
      <p:sp>
        <p:nvSpPr>
          <p:cNvPr id="36" name="Rectangle 35"/>
          <p:cNvSpPr/>
          <p:nvPr/>
        </p:nvSpPr>
        <p:spPr>
          <a:xfrm>
            <a:off x="825290" y="3447391"/>
            <a:ext cx="1117517" cy="6441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37" name="TextBox 36"/>
          <p:cNvSpPr txBox="1"/>
          <p:nvPr/>
        </p:nvSpPr>
        <p:spPr>
          <a:xfrm>
            <a:off x="953864" y="3484042"/>
            <a:ext cx="1340394" cy="558324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l"/>
            <a:r>
              <a:rPr lang="en-US" dirty="0"/>
              <a:t>F: Dome</a:t>
            </a:r>
            <a:endParaRPr lang="en-SG" dirty="0"/>
          </a:p>
          <a:p>
            <a:pPr algn="l"/>
            <a:r>
              <a:rPr lang="en-US" dirty="0"/>
              <a:t>P: Box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534528" y="4278716"/>
            <a:ext cx="1375261" cy="6214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39" name="TextBox 38"/>
          <p:cNvSpPr txBox="1"/>
          <p:nvPr/>
        </p:nvSpPr>
        <p:spPr>
          <a:xfrm>
            <a:off x="1654830" y="4278719"/>
            <a:ext cx="1333144" cy="558324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l"/>
            <a:r>
              <a:rPr lang="en-US" dirty="0"/>
              <a:t>W: Weather</a:t>
            </a:r>
            <a:endParaRPr lang="en-SG" dirty="0"/>
          </a:p>
          <a:p>
            <a:pPr algn="l"/>
            <a:r>
              <a:rPr lang="en-US" dirty="0"/>
              <a:t>N: Indoor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956248" y="5250965"/>
            <a:ext cx="1697766" cy="5557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41" name="TextBox 40"/>
          <p:cNvSpPr txBox="1"/>
          <p:nvPr/>
        </p:nvSpPr>
        <p:spPr>
          <a:xfrm>
            <a:off x="3005313" y="5248426"/>
            <a:ext cx="1712728" cy="558324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l"/>
            <a:r>
              <a:rPr lang="en-US" dirty="0"/>
              <a:t>1: 720P / 1.0MP</a:t>
            </a:r>
          </a:p>
          <a:p>
            <a:pPr algn="l"/>
            <a:r>
              <a:rPr lang="en-US" dirty="0"/>
              <a:t>2: 1080P / 2.0MP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962835" y="5231588"/>
            <a:ext cx="1222273" cy="558324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l"/>
            <a:r>
              <a:rPr lang="en-US" dirty="0"/>
              <a:t>1: Varifocal</a:t>
            </a:r>
          </a:p>
          <a:p>
            <a:pPr algn="l"/>
            <a:r>
              <a:rPr lang="en-US" dirty="0"/>
              <a:t>3: 3.6mm</a:t>
            </a:r>
          </a:p>
        </p:txBody>
      </p:sp>
      <p:sp>
        <p:nvSpPr>
          <p:cNvPr id="45" name="Rectangle 44"/>
          <p:cNvSpPr/>
          <p:nvPr/>
        </p:nvSpPr>
        <p:spPr>
          <a:xfrm>
            <a:off x="8329889" y="4234315"/>
            <a:ext cx="996003" cy="3840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46" name="TextBox 45"/>
          <p:cNvSpPr txBox="1"/>
          <p:nvPr/>
        </p:nvSpPr>
        <p:spPr>
          <a:xfrm>
            <a:off x="8292787" y="4265601"/>
            <a:ext cx="1107897" cy="327491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r>
              <a:rPr lang="en-US" dirty="0"/>
              <a:t>L: IR LED</a:t>
            </a:r>
          </a:p>
        </p:txBody>
      </p:sp>
      <p:sp>
        <p:nvSpPr>
          <p:cNvPr id="54" name="フリーフォーム 93"/>
          <p:cNvSpPr/>
          <p:nvPr/>
        </p:nvSpPr>
        <p:spPr>
          <a:xfrm rot="5400000" flipV="1">
            <a:off x="2670807" y="2452325"/>
            <a:ext cx="570883" cy="2063433"/>
          </a:xfrm>
          <a:custGeom>
            <a:avLst/>
            <a:gdLst>
              <a:gd name="connsiteX0" fmla="*/ 0 w 696036"/>
              <a:gd name="connsiteY0" fmla="*/ 313898 h 313898"/>
              <a:gd name="connsiteX1" fmla="*/ 696036 w 696036"/>
              <a:gd name="connsiteY1" fmla="*/ 313898 h 313898"/>
              <a:gd name="connsiteX2" fmla="*/ 696036 w 696036"/>
              <a:gd name="connsiteY2" fmla="*/ 0 h 31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6036" h="313898">
                <a:moveTo>
                  <a:pt x="0" y="313898"/>
                </a:moveTo>
                <a:lnTo>
                  <a:pt x="696036" y="313898"/>
                </a:lnTo>
                <a:lnTo>
                  <a:pt x="696036" y="0"/>
                </a:lnTo>
              </a:path>
            </a:pathLst>
          </a:cu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5723" tIns="47862" rIns="95723" bIns="47862" rtlCol="0" anchor="ctr"/>
          <a:lstStyle/>
          <a:p>
            <a:pPr algn="ctr"/>
            <a:endParaRPr lang="en-US" dirty="0"/>
          </a:p>
        </p:txBody>
      </p:sp>
      <p:sp>
        <p:nvSpPr>
          <p:cNvPr id="55" name="フリーフォーム 93"/>
          <p:cNvSpPr/>
          <p:nvPr/>
        </p:nvSpPr>
        <p:spPr>
          <a:xfrm rot="5400000" flipV="1">
            <a:off x="3100250" y="2982822"/>
            <a:ext cx="1530119" cy="1961682"/>
          </a:xfrm>
          <a:custGeom>
            <a:avLst/>
            <a:gdLst>
              <a:gd name="connsiteX0" fmla="*/ 0 w 696036"/>
              <a:gd name="connsiteY0" fmla="*/ 313898 h 313898"/>
              <a:gd name="connsiteX1" fmla="*/ 696036 w 696036"/>
              <a:gd name="connsiteY1" fmla="*/ 313898 h 313898"/>
              <a:gd name="connsiteX2" fmla="*/ 696036 w 696036"/>
              <a:gd name="connsiteY2" fmla="*/ 0 h 31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6036" h="313898">
                <a:moveTo>
                  <a:pt x="0" y="313898"/>
                </a:moveTo>
                <a:lnTo>
                  <a:pt x="696036" y="313898"/>
                </a:lnTo>
                <a:lnTo>
                  <a:pt x="696036" y="0"/>
                </a:lnTo>
              </a:path>
            </a:pathLst>
          </a:cu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5723" tIns="47862" rIns="95723" bIns="47862" rtlCol="0" anchor="ctr"/>
          <a:lstStyle/>
          <a:p>
            <a:pPr algn="ctr"/>
            <a:endParaRPr lang="en-US" dirty="0"/>
          </a:p>
        </p:txBody>
      </p:sp>
      <p:sp>
        <p:nvSpPr>
          <p:cNvPr id="67" name="フリーフォーム 93"/>
          <p:cNvSpPr/>
          <p:nvPr/>
        </p:nvSpPr>
        <p:spPr>
          <a:xfrm rot="5400000" flipV="1">
            <a:off x="3828356" y="3788536"/>
            <a:ext cx="2718707" cy="1067393"/>
          </a:xfrm>
          <a:custGeom>
            <a:avLst/>
            <a:gdLst>
              <a:gd name="connsiteX0" fmla="*/ 0 w 696036"/>
              <a:gd name="connsiteY0" fmla="*/ 313898 h 313898"/>
              <a:gd name="connsiteX1" fmla="*/ 696036 w 696036"/>
              <a:gd name="connsiteY1" fmla="*/ 313898 h 313898"/>
              <a:gd name="connsiteX2" fmla="*/ 696036 w 696036"/>
              <a:gd name="connsiteY2" fmla="*/ 0 h 31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6036" h="313898">
                <a:moveTo>
                  <a:pt x="0" y="313898"/>
                </a:moveTo>
                <a:lnTo>
                  <a:pt x="696036" y="313898"/>
                </a:lnTo>
                <a:lnTo>
                  <a:pt x="696036" y="0"/>
                </a:lnTo>
              </a:path>
            </a:pathLst>
          </a:cu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5723" tIns="47862" rIns="95723" bIns="47862" rtlCol="0" anchor="ctr"/>
          <a:lstStyle/>
          <a:p>
            <a:pPr algn="ctr"/>
            <a:endParaRPr lang="en-US" dirty="0"/>
          </a:p>
        </p:txBody>
      </p:sp>
      <p:sp>
        <p:nvSpPr>
          <p:cNvPr id="84" name="フリーフォーム 93"/>
          <p:cNvSpPr/>
          <p:nvPr/>
        </p:nvSpPr>
        <p:spPr>
          <a:xfrm flipH="1" flipV="1">
            <a:off x="6594797" y="4115366"/>
            <a:ext cx="702121" cy="1056164"/>
          </a:xfrm>
          <a:custGeom>
            <a:avLst/>
            <a:gdLst>
              <a:gd name="connsiteX0" fmla="*/ 0 w 696036"/>
              <a:gd name="connsiteY0" fmla="*/ 313898 h 313898"/>
              <a:gd name="connsiteX1" fmla="*/ 696036 w 696036"/>
              <a:gd name="connsiteY1" fmla="*/ 313898 h 313898"/>
              <a:gd name="connsiteX2" fmla="*/ 696036 w 696036"/>
              <a:gd name="connsiteY2" fmla="*/ 0 h 31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6036" h="313898">
                <a:moveTo>
                  <a:pt x="0" y="313898"/>
                </a:moveTo>
                <a:lnTo>
                  <a:pt x="696036" y="313898"/>
                </a:lnTo>
                <a:lnTo>
                  <a:pt x="696036" y="0"/>
                </a:lnTo>
              </a:path>
            </a:pathLst>
          </a:cu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5723" tIns="47862" rIns="95723" bIns="47862" rtlCol="0" anchor="ctr"/>
          <a:lstStyle/>
          <a:p>
            <a:pPr algn="ctr"/>
            <a:endParaRPr lang="en-US" dirty="0"/>
          </a:p>
        </p:txBody>
      </p:sp>
      <p:cxnSp>
        <p:nvCxnSpPr>
          <p:cNvPr id="87" name="Straight Connector 86"/>
          <p:cNvCxnSpPr/>
          <p:nvPr/>
        </p:nvCxnSpPr>
        <p:spPr>
          <a:xfrm>
            <a:off x="7296918" y="3210886"/>
            <a:ext cx="43" cy="93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422143" y="2605043"/>
            <a:ext cx="1111602" cy="342880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altLang="ja-JP" sz="1600" dirty="0"/>
              <a:t>IR LED</a:t>
            </a:r>
            <a:endParaRPr lang="en-SG" sz="1600" dirty="0"/>
          </a:p>
        </p:txBody>
      </p:sp>
      <p:sp>
        <p:nvSpPr>
          <p:cNvPr id="58" name="Rectangle 57"/>
          <p:cNvSpPr/>
          <p:nvPr/>
        </p:nvSpPr>
        <p:spPr>
          <a:xfrm>
            <a:off x="7688442" y="1524923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60" name="TextBox 59"/>
          <p:cNvSpPr txBox="1"/>
          <p:nvPr/>
        </p:nvSpPr>
        <p:spPr>
          <a:xfrm>
            <a:off x="7649396" y="1605106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A</a:t>
            </a:r>
            <a:endParaRPr lang="en-SG" sz="5600" dirty="0">
              <a:cs typeface="Calibri" pitchFamily="34" charset="0"/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8777244" y="2934432"/>
            <a:ext cx="0" cy="128504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7561595" y="4796581"/>
            <a:ext cx="996003" cy="3840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63" name="TextBox 62"/>
          <p:cNvSpPr txBox="1"/>
          <p:nvPr/>
        </p:nvSpPr>
        <p:spPr>
          <a:xfrm>
            <a:off x="7524493" y="4827867"/>
            <a:ext cx="1107897" cy="330569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ja-JP" sz="1600" dirty="0">
                <a:solidFill>
                  <a:srgbClr val="000000"/>
                </a:solidFill>
                <a:ea typeface="HGP創英角ｺﾞｼｯｸUB" pitchFamily="50" charset="-128"/>
              </a:rPr>
              <a:t>A ,B,C……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539412" y="2602631"/>
            <a:ext cx="1111602" cy="589101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r>
              <a:rPr kumimoji="0" lang="en-US" altLang="ja-JP" sz="1600" dirty="0">
                <a:solidFill>
                  <a:srgbClr val="000000"/>
                </a:solidFill>
              </a:rPr>
              <a:t>Hardware</a:t>
            </a:r>
          </a:p>
          <a:p>
            <a:r>
              <a:rPr kumimoji="0" lang="en-US" altLang="ja-JP" sz="1600" dirty="0">
                <a:solidFill>
                  <a:srgbClr val="000000"/>
                </a:solidFill>
              </a:rPr>
              <a:t>version</a:t>
            </a:r>
          </a:p>
        </p:txBody>
      </p:sp>
      <p:cxnSp>
        <p:nvCxnSpPr>
          <p:cNvPr id="66" name="Straight Arrow Connector 65"/>
          <p:cNvCxnSpPr>
            <a:stCxn id="65" idx="2"/>
            <a:endCxn id="62" idx="0"/>
          </p:cNvCxnSpPr>
          <p:nvPr/>
        </p:nvCxnSpPr>
        <p:spPr>
          <a:xfrm flipH="1">
            <a:off x="8059597" y="3191732"/>
            <a:ext cx="35616" cy="1604849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2">
            <a:extLst>
              <a:ext uri="{FF2B5EF4-FFF2-40B4-BE49-F238E27FC236}">
                <a16:creationId xmlns:a16="http://schemas.microsoft.com/office/drawing/2014/main" id="{E4F38276-8AEB-468D-B5F0-702CCEFC4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9108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6374460" y="5018150"/>
            <a:ext cx="1950000" cy="923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4832"/>
            <a:ext cx="9496553" cy="55330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fontAlgn="ctr"/>
            <a:r>
              <a:rPr lang="en-US" sz="2800" b="1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C-Series Model Number (Recorder)</a:t>
            </a:r>
            <a:endParaRPr lang="en-SG" sz="2800" b="1" kern="1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3636" y="1379864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7" name="Rectangle 6"/>
          <p:cNvSpPr/>
          <p:nvPr/>
        </p:nvSpPr>
        <p:spPr>
          <a:xfrm>
            <a:off x="1381818" y="1379864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8" name="Rectangle 7"/>
          <p:cNvSpPr/>
          <p:nvPr/>
        </p:nvSpPr>
        <p:spPr>
          <a:xfrm>
            <a:off x="2239826" y="1379864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9" name="Rectangle 8"/>
          <p:cNvSpPr/>
          <p:nvPr/>
        </p:nvSpPr>
        <p:spPr>
          <a:xfrm>
            <a:off x="3098010" y="1379864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10" name="Rectangle 9"/>
          <p:cNvSpPr/>
          <p:nvPr/>
        </p:nvSpPr>
        <p:spPr>
          <a:xfrm>
            <a:off x="3956017" y="1381650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11" name="Rectangle 10"/>
          <p:cNvSpPr/>
          <p:nvPr/>
        </p:nvSpPr>
        <p:spPr>
          <a:xfrm>
            <a:off x="4814199" y="1381650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12" name="Rectangle 11"/>
          <p:cNvSpPr/>
          <p:nvPr/>
        </p:nvSpPr>
        <p:spPr>
          <a:xfrm>
            <a:off x="5672208" y="1381650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13" name="Rectangle 12"/>
          <p:cNvSpPr/>
          <p:nvPr/>
        </p:nvSpPr>
        <p:spPr>
          <a:xfrm>
            <a:off x="6530390" y="1381650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14" name="Rectangle 13"/>
          <p:cNvSpPr/>
          <p:nvPr/>
        </p:nvSpPr>
        <p:spPr>
          <a:xfrm>
            <a:off x="7388485" y="1379864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17" name="TextBox 16"/>
          <p:cNvSpPr txBox="1"/>
          <p:nvPr/>
        </p:nvSpPr>
        <p:spPr>
          <a:xfrm>
            <a:off x="484590" y="1460048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C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2687" y="1460048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SG" sz="5600" dirty="0">
                <a:cs typeface="Calibri" pitchFamily="34" charset="0"/>
              </a:rPr>
              <a:t>J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00782" y="1460048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-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58877" y="1460048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H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16972" y="1458262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D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75067" y="1460048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R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33162" y="1458262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1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91345" y="1458262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0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49440" y="1460048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4</a:t>
            </a:r>
            <a:endParaRPr lang="en-SG" sz="5600" dirty="0">
              <a:cs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21949" y="2631055"/>
            <a:ext cx="1248138" cy="342880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1600" dirty="0"/>
              <a:t>Category</a:t>
            </a:r>
            <a:endParaRPr lang="en-SG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5511889" y="2631059"/>
            <a:ext cx="1111602" cy="589101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1600" dirty="0"/>
              <a:t>SATA port for HDD</a:t>
            </a:r>
            <a:endParaRPr lang="en-SG" sz="1600" dirty="0"/>
          </a:p>
        </p:txBody>
      </p:sp>
      <p:sp>
        <p:nvSpPr>
          <p:cNvPr id="34" name="TextBox 33"/>
          <p:cNvSpPr txBox="1"/>
          <p:nvPr/>
        </p:nvSpPr>
        <p:spPr>
          <a:xfrm>
            <a:off x="6793639" y="2631055"/>
            <a:ext cx="1111602" cy="342880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1600" dirty="0"/>
              <a:t>Channel</a:t>
            </a:r>
            <a:endParaRPr lang="en-SG" sz="1600" dirty="0"/>
          </a:p>
        </p:txBody>
      </p:sp>
      <p:sp>
        <p:nvSpPr>
          <p:cNvPr id="40" name="Rectangle 39"/>
          <p:cNvSpPr/>
          <p:nvPr/>
        </p:nvSpPr>
        <p:spPr>
          <a:xfrm>
            <a:off x="5026695" y="3753910"/>
            <a:ext cx="2036417" cy="788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41" name="TextBox 40"/>
          <p:cNvSpPr txBox="1"/>
          <p:nvPr/>
        </p:nvSpPr>
        <p:spPr>
          <a:xfrm>
            <a:off x="5026693" y="3769664"/>
            <a:ext cx="2087172" cy="789156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r>
              <a:rPr lang="en-US" dirty="0"/>
              <a:t>1: 1 SATA Port</a:t>
            </a:r>
          </a:p>
          <a:p>
            <a:r>
              <a:rPr lang="en-US" dirty="0"/>
              <a:t>2: 2 SATA Port</a:t>
            </a:r>
          </a:p>
          <a:p>
            <a:r>
              <a:rPr lang="en-US" dirty="0"/>
              <a:t>4: 4 SATA port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374460" y="5110583"/>
            <a:ext cx="1959828" cy="789156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r>
              <a:rPr lang="en-US" dirty="0"/>
              <a:t>04: 4 Channel</a:t>
            </a:r>
          </a:p>
          <a:p>
            <a:r>
              <a:rPr lang="en-US" dirty="0"/>
              <a:t>08: 8 Channel</a:t>
            </a:r>
          </a:p>
          <a:p>
            <a:r>
              <a:rPr lang="en-US" dirty="0"/>
              <a:t>16: 16 Channel</a:t>
            </a:r>
          </a:p>
        </p:txBody>
      </p:sp>
      <p:sp>
        <p:nvSpPr>
          <p:cNvPr id="2" name="Left Brace 1"/>
          <p:cNvSpPr/>
          <p:nvPr/>
        </p:nvSpPr>
        <p:spPr>
          <a:xfrm rot="16200000">
            <a:off x="4274019" y="1350049"/>
            <a:ext cx="144000" cy="24180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56" name="Left Brace 55"/>
          <p:cNvSpPr/>
          <p:nvPr/>
        </p:nvSpPr>
        <p:spPr>
          <a:xfrm rot="16200000">
            <a:off x="7277440" y="1779047"/>
            <a:ext cx="144000" cy="15600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7349438" y="2972250"/>
            <a:ext cx="0" cy="196363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6072034" y="3186146"/>
            <a:ext cx="0" cy="55270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7F68778B-A172-40AA-8A72-FB8CE9554344}"/>
              </a:ext>
            </a:extLst>
          </p:cNvPr>
          <p:cNvSpPr/>
          <p:nvPr/>
        </p:nvSpPr>
        <p:spPr>
          <a:xfrm>
            <a:off x="8242204" y="1381463"/>
            <a:ext cx="780000" cy="10801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5723" tIns="47862" rIns="95723" bIns="47862" rtlCol="0" anchor="ctr"/>
          <a:lstStyle/>
          <a:p>
            <a:pPr algn="ctr"/>
            <a:endParaRPr lang="en-SG" sz="56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8DF7356-1E04-4940-B452-2D01B3881653}"/>
              </a:ext>
            </a:extLst>
          </p:cNvPr>
          <p:cNvSpPr txBox="1"/>
          <p:nvPr/>
        </p:nvSpPr>
        <p:spPr>
          <a:xfrm>
            <a:off x="8203158" y="1461647"/>
            <a:ext cx="858095" cy="958433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 algn="ctr"/>
            <a:r>
              <a:rPr lang="en-US" sz="5600" dirty="0">
                <a:cs typeface="Calibri" pitchFamily="34" charset="0"/>
              </a:rPr>
              <a:t>A</a:t>
            </a:r>
            <a:endParaRPr lang="en-SG" sz="5600" dirty="0">
              <a:cs typeface="Calibri" pitchFamily="34" charset="0"/>
            </a:endParaRPr>
          </a:p>
        </p:txBody>
      </p:sp>
      <p:pic>
        <p:nvPicPr>
          <p:cNvPr id="42" name="Picture 50" descr="NewandNotable_-_new9">
            <a:extLst>
              <a:ext uri="{FF2B5EF4-FFF2-40B4-BE49-F238E27FC236}">
                <a16:creationId xmlns:a16="http://schemas.microsoft.com/office/drawing/2014/main" id="{5138F791-983E-47D3-A691-43B373534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429" y="4086971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B6C249C6-A148-440A-8E19-B87F215E8269}"/>
              </a:ext>
            </a:extLst>
          </p:cNvPr>
          <p:cNvSpPr/>
          <p:nvPr/>
        </p:nvSpPr>
        <p:spPr>
          <a:xfrm>
            <a:off x="8166161" y="4507837"/>
            <a:ext cx="996003" cy="3840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23" tIns="47862" rIns="95723" bIns="47862" rtlCol="0" anchor="ctr"/>
          <a:lstStyle/>
          <a:p>
            <a:pPr algn="ctr"/>
            <a:endParaRPr lang="en-SG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BE5C870-7654-453D-892F-81A981433873}"/>
              </a:ext>
            </a:extLst>
          </p:cNvPr>
          <p:cNvSpPr txBox="1"/>
          <p:nvPr/>
        </p:nvSpPr>
        <p:spPr>
          <a:xfrm>
            <a:off x="8129059" y="4539123"/>
            <a:ext cx="1107897" cy="330569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ja-JP" sz="1600" dirty="0">
                <a:solidFill>
                  <a:srgbClr val="000000"/>
                </a:solidFill>
                <a:ea typeface="HGP創英角ｺﾞｼｯｸUB" pitchFamily="50" charset="-128"/>
              </a:rPr>
              <a:t>A ,B,C……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AE2697-B36D-4C94-8669-0BA6CD55EE72}"/>
              </a:ext>
            </a:extLst>
          </p:cNvPr>
          <p:cNvSpPr txBox="1"/>
          <p:nvPr/>
        </p:nvSpPr>
        <p:spPr>
          <a:xfrm>
            <a:off x="8143978" y="2472514"/>
            <a:ext cx="1111602" cy="589101"/>
          </a:xfrm>
          <a:prstGeom prst="rect">
            <a:avLst/>
          </a:prstGeom>
          <a:noFill/>
        </p:spPr>
        <p:txBody>
          <a:bodyPr wrap="square" lIns="95723" tIns="47862" rIns="95723" bIns="47862" rtlCol="0">
            <a:spAutoFit/>
          </a:bodyPr>
          <a:lstStyle/>
          <a:p>
            <a:r>
              <a:rPr kumimoji="0" lang="en-US" altLang="ja-JP" sz="1600" dirty="0">
                <a:solidFill>
                  <a:srgbClr val="000000"/>
                </a:solidFill>
              </a:rPr>
              <a:t>Hardware</a:t>
            </a:r>
          </a:p>
          <a:p>
            <a:r>
              <a:rPr kumimoji="0" lang="en-US" altLang="ja-JP" sz="1600" dirty="0">
                <a:solidFill>
                  <a:srgbClr val="000000"/>
                </a:solidFill>
              </a:rPr>
              <a:t>version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A40785F-D016-43D0-B82A-9BB5BE404584}"/>
              </a:ext>
            </a:extLst>
          </p:cNvPr>
          <p:cNvCxnSpPr>
            <a:cxnSpLocks/>
            <a:stCxn id="48" idx="2"/>
          </p:cNvCxnSpPr>
          <p:nvPr/>
        </p:nvCxnSpPr>
        <p:spPr>
          <a:xfrm>
            <a:off x="8699779" y="3061615"/>
            <a:ext cx="0" cy="136614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2">
            <a:extLst>
              <a:ext uri="{FF2B5EF4-FFF2-40B4-BE49-F238E27FC236}">
                <a16:creationId xmlns:a16="http://schemas.microsoft.com/office/drawing/2014/main" id="{84713A38-8CB3-43C7-A02E-4A56DD7BF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200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" y="11319"/>
            <a:ext cx="9892605" cy="501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eaLnBrk="0" fontAlgn="ctr" hangingPunct="0"/>
            <a:r>
              <a:rPr lang="en-US" altLang="ja-JP" sz="2800" b="1" dirty="0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Varifocal IR Dome HD Analog Camera</a:t>
            </a: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-13378" y="512914"/>
            <a:ext cx="10039857" cy="494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95723" tIns="47862" rIns="95723" bIns="47862" anchor="ctr" anchorCtr="0">
            <a:noAutofit/>
          </a:bodyPr>
          <a:lstStyle/>
          <a:p>
            <a:pPr>
              <a:defRPr/>
            </a:pPr>
            <a:endParaRPr lang="en-US" altLang="ja-JP" sz="2900" b="1" i="1" u="sng" dirty="0">
              <a:solidFill>
                <a:schemeClr val="accent6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" name="Rectangle 56"/>
          <p:cNvSpPr>
            <a:spLocks noChangeArrowheads="1"/>
          </p:cNvSpPr>
          <p:nvPr/>
        </p:nvSpPr>
        <p:spPr bwMode="auto">
          <a:xfrm>
            <a:off x="1" y="531601"/>
            <a:ext cx="9906000" cy="4741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 lIns="95723" tIns="47862" rIns="95723" bIns="47862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1800" dirty="0"/>
              <a:t>1080p IP66 IR HD Analog Camera</a:t>
            </a:r>
            <a:endParaRPr lang="en-US" altLang="ja-JP" sz="1800" dirty="0">
              <a:effectLst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11908" y="1376218"/>
            <a:ext cx="6331984" cy="106615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5723" tIns="47862" rIns="95723" bIns="47862">
            <a:spAutoFit/>
          </a:bodyPr>
          <a:lstStyle/>
          <a:p>
            <a:pPr algn="l" fontAlgn="ctr"/>
            <a:r>
              <a:rPr lang="en-US" altLang="ja-JP" sz="2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Model number : </a:t>
            </a:r>
          </a:p>
          <a:p>
            <a:pPr algn="l" fontAlgn="ctr"/>
            <a:r>
              <a:rPr lang="en-US" altLang="ja-JP" sz="21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CV-CFW201AL (PAL/NTSC)</a:t>
            </a:r>
          </a:p>
          <a:p>
            <a:pPr algn="l" fontAlgn="ctr"/>
            <a:r>
              <a:rPr lang="en-US" altLang="ja-JP" sz="21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Focal Length: 2.7mm - 12mm (</a:t>
            </a:r>
            <a:r>
              <a:rPr lang="en-US" sz="2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Motorized </a:t>
            </a:r>
            <a:r>
              <a:rPr lang="en-US" sz="2100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vari</a:t>
            </a:r>
            <a:r>
              <a:rPr lang="en-US" sz="2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-focal</a:t>
            </a:r>
            <a:r>
              <a:rPr lang="en-US" altLang="ja-JP" sz="2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89225" y="2635311"/>
            <a:ext cx="8913169" cy="332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723" tIns="47862" rIns="95723" bIns="47862" anchor="ctr">
            <a:spAutoFit/>
          </a:bodyPr>
          <a:lstStyle/>
          <a:p>
            <a:pPr algn="l"/>
            <a:r>
              <a:rPr lang="en-US" altLang="ja-JP" sz="2100" b="1" dirty="0"/>
              <a:t>Overview</a:t>
            </a:r>
            <a:r>
              <a:rPr lang="ja-JP" altLang="en-US" sz="2100" dirty="0"/>
              <a:t>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1/2.7" 2.0 Mega Pixels CMOS.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1080p@25fps(PAL) /30fps (NTSC).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75-3 coaxial cable</a:t>
            </a:r>
            <a:r>
              <a:rPr lang="en-US" sz="900" dirty="0">
                <a:effectLst/>
              </a:rPr>
              <a:t> </a:t>
            </a:r>
            <a:r>
              <a:rPr lang="en-US" sz="1200" dirty="0">
                <a:effectLst/>
              </a:rPr>
              <a:t>(Belden 9259 or equivalent) </a:t>
            </a:r>
            <a:r>
              <a:rPr lang="en-US" sz="2100" dirty="0">
                <a:effectLst/>
              </a:rPr>
              <a:t>transmission up to 800m.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ICR for day time and night time operation.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Auto exposure, auto white balance, auto electronic shutter and auto gain function.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Motorized adjustment of lens zoom and focus.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DC12V power supply.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IP66 compliance. </a:t>
            </a:r>
          </a:p>
        </p:txBody>
      </p:sp>
      <p:sp>
        <p:nvSpPr>
          <p:cNvPr id="2" name="Oval 1"/>
          <p:cNvSpPr/>
          <p:nvPr/>
        </p:nvSpPr>
        <p:spPr>
          <a:xfrm>
            <a:off x="6327211" y="5607675"/>
            <a:ext cx="2504803" cy="783771"/>
          </a:xfrm>
          <a:prstGeom prst="ellipse">
            <a:avLst/>
          </a:prstGeom>
        </p:spPr>
        <p:txBody>
          <a:bodyPr wrap="none" lIns="95723" tIns="47862" rIns="95723" bIns="47862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effectLst/>
              <a:latin typeface="Calibri" pitchFamily="34" charset="0"/>
              <a:ea typeface="ＭＳ Ｐゴシック" pitchFamily="50" charset="-128"/>
              <a:cs typeface="Calibri" pitchFamily="34" charset="0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16BE93F3-CD78-4AC1-9CBC-52CBF530A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0" descr="NewandNotable_-_new9">
            <a:extLst>
              <a:ext uri="{FF2B5EF4-FFF2-40B4-BE49-F238E27FC236}">
                <a16:creationId xmlns:a16="http://schemas.microsoft.com/office/drawing/2014/main" id="{CE074C4F-DB6F-49CD-88EA-D0EC910D2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750" y="100850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ACC537-D3B7-4B4B-9C50-D6BF15259C2B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8" t="28813" r="30508" b="27684"/>
          <a:stretch/>
        </p:blipFill>
        <p:spPr bwMode="auto">
          <a:xfrm>
            <a:off x="7295314" y="1217703"/>
            <a:ext cx="1536700" cy="17659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61434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" y="11319"/>
            <a:ext cx="9892605" cy="501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5723" tIns="9510" rIns="95723" bIns="9510" numCol="1" anchor="ctr" anchorCtr="0" compatLnSpc="1">
            <a:prstTxWarp prst="textNoShape">
              <a:avLst/>
            </a:prstTxWarp>
            <a:noAutofit/>
          </a:bodyPr>
          <a:lstStyle/>
          <a:p>
            <a:pPr eaLnBrk="0" fontAlgn="ctr" hangingPunct="0"/>
            <a:r>
              <a:rPr lang="en-US" altLang="ja-JP" sz="2800" b="1" dirty="0">
                <a:solidFill>
                  <a:srgbClr val="FFFFFF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Fixed IR Dome HD Analog Camera</a:t>
            </a:r>
          </a:p>
        </p:txBody>
      </p:sp>
      <p:sp>
        <p:nvSpPr>
          <p:cNvPr id="25" name="Text Box 43"/>
          <p:cNvSpPr txBox="1">
            <a:spLocks noChangeArrowheads="1"/>
          </p:cNvSpPr>
          <p:nvPr/>
        </p:nvSpPr>
        <p:spPr bwMode="auto">
          <a:xfrm>
            <a:off x="-13378" y="512914"/>
            <a:ext cx="10039857" cy="494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95723" tIns="47862" rIns="95723" bIns="47862" anchor="ctr" anchorCtr="0">
            <a:noAutofit/>
          </a:bodyPr>
          <a:lstStyle/>
          <a:p>
            <a:pPr>
              <a:defRPr/>
            </a:pPr>
            <a:endParaRPr lang="en-US" altLang="ja-JP" sz="2900" b="1" i="1" u="sng" dirty="0">
              <a:solidFill>
                <a:schemeClr val="accent6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" name="Rectangle 56"/>
          <p:cNvSpPr>
            <a:spLocks noChangeArrowheads="1"/>
          </p:cNvSpPr>
          <p:nvPr/>
        </p:nvSpPr>
        <p:spPr bwMode="auto">
          <a:xfrm>
            <a:off x="1" y="531601"/>
            <a:ext cx="9906000" cy="4741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 lIns="95723" tIns="47862" rIns="95723" bIns="47862"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1800" dirty="0"/>
              <a:t>1080p IP66 IR HD Analog Camera</a:t>
            </a:r>
            <a:endParaRPr lang="en-US" altLang="ja-JP" sz="1800" dirty="0">
              <a:effectLst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11908" y="1376218"/>
            <a:ext cx="3372840" cy="106615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5723" tIns="47862" rIns="95723" bIns="47862">
            <a:spAutoFit/>
          </a:bodyPr>
          <a:lstStyle/>
          <a:p>
            <a:pPr algn="l" fontAlgn="ctr"/>
            <a:r>
              <a:rPr lang="en-US" altLang="ja-JP" sz="2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Model number : </a:t>
            </a:r>
          </a:p>
          <a:p>
            <a:pPr algn="l" fontAlgn="ctr"/>
            <a:r>
              <a:rPr lang="en-US" altLang="ja-JP" sz="21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CV-CFW203AL (PAL/NTSC)</a:t>
            </a:r>
          </a:p>
          <a:p>
            <a:pPr algn="l" fontAlgn="ctr"/>
            <a:r>
              <a:rPr lang="en-US" altLang="ja-JP" sz="21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Focal Length: 3.6mm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89225" y="2635311"/>
            <a:ext cx="8913169" cy="332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5723" tIns="47862" rIns="95723" bIns="47862" anchor="ctr">
            <a:spAutoFit/>
          </a:bodyPr>
          <a:lstStyle/>
          <a:p>
            <a:pPr algn="l"/>
            <a:r>
              <a:rPr lang="en-US" altLang="ja-JP" sz="2100" b="1" dirty="0"/>
              <a:t>Overview</a:t>
            </a:r>
            <a:r>
              <a:rPr lang="ja-JP" altLang="en-US" sz="2100" dirty="0"/>
              <a:t>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1/2.7" 2.0 Mega Pixels CMOS.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1080p@25fps(PAL) /30fps (NTSC).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75-3 coaxial cable</a:t>
            </a:r>
            <a:r>
              <a:rPr lang="en-US" sz="900" dirty="0">
                <a:effectLst/>
              </a:rPr>
              <a:t> </a:t>
            </a:r>
            <a:r>
              <a:rPr lang="en-US" sz="1200" dirty="0">
                <a:effectLst/>
              </a:rPr>
              <a:t>(Belden 9259 or equivalent) </a:t>
            </a:r>
            <a:r>
              <a:rPr lang="en-US" sz="2100" dirty="0">
                <a:effectLst/>
              </a:rPr>
              <a:t>transmission up to 800m.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ICR for day time and night time operation.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Auto exposure, auto white balance, auto electronic shutter and auto gain function.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Fixed Focal Len.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DC12V power supply. </a:t>
            </a:r>
          </a:p>
          <a:p>
            <a:pPr marL="358964" indent="-358964" algn="l">
              <a:buFont typeface="Arial" pitchFamily="34" charset="0"/>
              <a:buChar char="•"/>
            </a:pPr>
            <a:r>
              <a:rPr lang="en-US" sz="2100" dirty="0">
                <a:effectLst/>
              </a:rPr>
              <a:t>IP66 compliance. </a:t>
            </a:r>
          </a:p>
        </p:txBody>
      </p:sp>
      <p:sp>
        <p:nvSpPr>
          <p:cNvPr id="2" name="Oval 1"/>
          <p:cNvSpPr/>
          <p:nvPr/>
        </p:nvSpPr>
        <p:spPr>
          <a:xfrm>
            <a:off x="6327211" y="5607675"/>
            <a:ext cx="2504803" cy="783771"/>
          </a:xfrm>
          <a:prstGeom prst="ellipse">
            <a:avLst/>
          </a:prstGeom>
        </p:spPr>
        <p:txBody>
          <a:bodyPr wrap="none" lIns="95723" tIns="47862" rIns="95723" bIns="47862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dirty="0">
              <a:effectLst/>
              <a:latin typeface="Calibri" pitchFamily="34" charset="0"/>
              <a:ea typeface="ＭＳ Ｐゴシック" pitchFamily="50" charset="-128"/>
              <a:cs typeface="Calibri" pitchFamily="34" charset="0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13CF1F7B-C3EC-488C-934B-C126689EB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71" y="52980"/>
            <a:ext cx="379199" cy="46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0" descr="NewandNotable_-_new9">
            <a:extLst>
              <a:ext uri="{FF2B5EF4-FFF2-40B4-BE49-F238E27FC236}">
                <a16:creationId xmlns:a16="http://schemas.microsoft.com/office/drawing/2014/main" id="{97AA92C0-D4EE-4BCB-A7FA-E35239152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750" y="100850"/>
            <a:ext cx="390049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946CD3-BBFA-44DE-96B1-C119687C62BC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6" t="26952" r="30589" b="30161"/>
          <a:stretch/>
        </p:blipFill>
        <p:spPr bwMode="auto">
          <a:xfrm>
            <a:off x="7029450" y="1145540"/>
            <a:ext cx="2019300" cy="22739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666829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Public 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Calibri"/>
        <a:ea typeface="HGP創英角ｺﾞｼｯｸUB"/>
        <a:cs typeface=""/>
      </a:majorFont>
      <a:minorFont>
        <a:latin typeface="Calibri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noAutofit/>
      </a:bodyPr>
      <a:lstStyle>
        <a:defPPr>
          <a:lnSpc>
            <a:spcPct val="120000"/>
          </a:lnSpc>
          <a:defRPr dirty="0" smtClean="0">
            <a:effectLst/>
            <a:latin typeface="Calibri" pitchFamily="34" charset="0"/>
            <a:ea typeface="ＭＳ Ｐゴシック" pitchFamily="50" charset="-128"/>
            <a:cs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noFill/>
          <a:miter lim="800000"/>
          <a:headEnd/>
          <a:tailEnd/>
        </a:ln>
      </a:spPr>
      <a:bodyPr wrap="none" lIns="54000" tIns="36000" rIns="54000" bIns="36000" rtlCol="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500" dirty="0" smtClean="0">
            <a:effectLst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1635</Words>
  <Application>Microsoft Office PowerPoint</Application>
  <PresentationFormat>A4 Paper (210x297 mm)</PresentationFormat>
  <Paragraphs>407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 Unicode MS</vt:lpstr>
      <vt:lpstr>Helvetica-CondensedBlack</vt:lpstr>
      <vt:lpstr>Meiryo UI</vt:lpstr>
      <vt:lpstr>Arial</vt:lpstr>
      <vt:lpstr>Calibri</vt:lpstr>
      <vt:lpstr>Tahoma</vt:lpstr>
      <vt:lpstr>Public テンプレート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C-Series Model Number (Camera)</vt:lpstr>
      <vt:lpstr>C-Series Model Number (Recorder)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2021-04-26T05:25:43Z</dcterms:modified>
</cp:coreProperties>
</file>